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7" r:id="rId1"/>
  </p:sldMasterIdLst>
  <p:notesMasterIdLst>
    <p:notesMasterId r:id="rId25"/>
  </p:notesMasterIdLst>
  <p:sldIdLst>
    <p:sldId id="258" r:id="rId2"/>
    <p:sldId id="324" r:id="rId3"/>
    <p:sldId id="325" r:id="rId4"/>
    <p:sldId id="326" r:id="rId5"/>
    <p:sldId id="329" r:id="rId6"/>
    <p:sldId id="322" r:id="rId7"/>
    <p:sldId id="330" r:id="rId8"/>
    <p:sldId id="289" r:id="rId9"/>
    <p:sldId id="275" r:id="rId10"/>
    <p:sldId id="274" r:id="rId11"/>
    <p:sldId id="296" r:id="rId12"/>
    <p:sldId id="295" r:id="rId13"/>
    <p:sldId id="331" r:id="rId14"/>
    <p:sldId id="327" r:id="rId15"/>
    <p:sldId id="272" r:id="rId16"/>
    <p:sldId id="328" r:id="rId17"/>
    <p:sldId id="332" r:id="rId18"/>
    <p:sldId id="333" r:id="rId19"/>
    <p:sldId id="334" r:id="rId20"/>
    <p:sldId id="335" r:id="rId21"/>
    <p:sldId id="336" r:id="rId22"/>
    <p:sldId id="308" r:id="rId23"/>
    <p:sldId id="337" r:id="rId24"/>
  </p:sldIdLst>
  <p:sldSz cx="9144000" cy="5143500" type="screen16x9"/>
  <p:notesSz cx="6858000" cy="9144000"/>
  <p:defaultTextStyle>
    <a:defPPr>
      <a:defRPr lang="nn-NO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99">
          <p15:clr>
            <a:srgbClr val="A4A3A4"/>
          </p15:clr>
        </p15:guide>
        <p15:guide id="2" pos="49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248FE"/>
    <a:srgbClr val="00883F"/>
    <a:srgbClr val="007396"/>
    <a:srgbClr val="DE9C48"/>
    <a:srgbClr val="F1B523"/>
    <a:srgbClr val="79A8F0"/>
    <a:srgbClr val="59BEC9"/>
    <a:srgbClr val="EDEDED"/>
    <a:srgbClr val="FFB952"/>
    <a:srgbClr val="B1B7C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8828"/>
    <p:restoredTop sz="50000"/>
  </p:normalViewPr>
  <p:slideViewPr>
    <p:cSldViewPr snapToGrid="0" snapToObjects="1">
      <p:cViewPr varScale="1">
        <p:scale>
          <a:sx n="103" d="100"/>
          <a:sy n="103" d="100"/>
        </p:scale>
        <p:origin x="168" y="2168"/>
      </p:cViewPr>
      <p:guideLst>
        <p:guide orient="horz" pos="2899"/>
        <p:guide pos="498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2" d="100"/>
        <a:sy n="52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554E7A-1BE8-074B-BCF8-7670DDAC3D8C}" type="datetimeFigureOut">
              <a:rPr lang="en-US" smtClean="0"/>
              <a:t>6/27/19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FD04F5-5BBF-304A-A964-795D0AA87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0381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E6FBF-74BB-1641-B492-E6507FD77C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51B1C6-BDA6-564C-A67B-C61DC7459C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4F74B2-D6D0-DA4E-A7C7-B7E93678BC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9E8F3-4849-FA48-B4C8-2D894E979956}" type="datetimeFigureOut">
              <a:rPr lang="nb-NO" noProof="0" smtClean="0"/>
              <a:pPr/>
              <a:t>27.06.2019</a:t>
            </a:fld>
            <a:endParaRPr lang="nb-NO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C27EA3-298E-A246-A812-EC21E1F19F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9322FC-7775-8547-9BA9-C91E771A9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67F36-0B61-F749-ACDB-F36D75792314}" type="slidenum">
              <a:rPr lang="nb-NO" noProof="0" smtClean="0"/>
              <a:pPr/>
              <a:t>‹#›</a:t>
            </a:fld>
            <a:endParaRPr lang="nb-NO" noProof="0"/>
          </a:p>
        </p:txBody>
      </p:sp>
    </p:spTree>
    <p:extLst>
      <p:ext uri="{BB962C8B-B14F-4D97-AF65-F5344CB8AC3E}">
        <p14:creationId xmlns:p14="http://schemas.microsoft.com/office/powerpoint/2010/main" val="24400709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362D2-C332-E046-A190-6FE17AE88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674034-5DA3-5A48-B993-1635227F2A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0C295A-D318-B241-8E6A-25376DB6C4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9E8F3-4849-FA48-B4C8-2D894E979956}" type="datetimeFigureOut">
              <a:rPr lang="nb-NO" noProof="0" smtClean="0"/>
              <a:pPr/>
              <a:t>27.06.2019</a:t>
            </a:fld>
            <a:endParaRPr lang="nb-NO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A6931C-56CF-5E49-920C-E737D78FC6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CC62AF-CAEB-294E-9D1E-E0FCCD6A0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67F36-0B61-F749-ACDB-F36D75792314}" type="slidenum">
              <a:rPr lang="nb-NO" noProof="0" smtClean="0"/>
              <a:pPr/>
              <a:t>‹#›</a:t>
            </a:fld>
            <a:endParaRPr lang="nb-NO" noProof="0"/>
          </a:p>
        </p:txBody>
      </p:sp>
    </p:spTree>
    <p:extLst>
      <p:ext uri="{BB962C8B-B14F-4D97-AF65-F5344CB8AC3E}">
        <p14:creationId xmlns:p14="http://schemas.microsoft.com/office/powerpoint/2010/main" val="11246429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4F694A1-6FC3-284E-990A-A52A66FD070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E894F66-3342-7F4D-B7E1-93282AB70F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5DFF58-66AA-8E47-AEB4-A9886895DF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9E8F3-4849-FA48-B4C8-2D894E979956}" type="datetimeFigureOut">
              <a:rPr lang="nb-NO" noProof="0" smtClean="0"/>
              <a:pPr/>
              <a:t>27.06.2019</a:t>
            </a:fld>
            <a:endParaRPr lang="nb-NO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CAB392-5908-BB48-A684-83C1554DE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D019EF-CB1A-2046-93C6-D0EA178C5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67F36-0B61-F749-ACDB-F36D75792314}" type="slidenum">
              <a:rPr lang="nb-NO" noProof="0" smtClean="0"/>
              <a:pPr/>
              <a:t>‹#›</a:t>
            </a:fld>
            <a:endParaRPr lang="nb-NO" noProof="0"/>
          </a:p>
        </p:txBody>
      </p:sp>
    </p:spTree>
    <p:extLst>
      <p:ext uri="{BB962C8B-B14F-4D97-AF65-F5344CB8AC3E}">
        <p14:creationId xmlns:p14="http://schemas.microsoft.com/office/powerpoint/2010/main" val="4920759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" y="0"/>
            <a:ext cx="9141291" cy="5143500"/>
          </a:xfrm>
          <a:prstGeom prst="rect">
            <a:avLst/>
          </a:prstGeom>
        </p:spPr>
      </p:pic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685800" y="1432806"/>
            <a:ext cx="4934354" cy="1102519"/>
          </a:xfrm>
        </p:spPr>
        <p:txBody>
          <a:bodyPr/>
          <a:lstStyle/>
          <a:p>
            <a:r>
              <a:rPr lang="en-US" noProof="0"/>
              <a:t>Click to edit Master title style</a:t>
            </a:r>
            <a:endParaRPr lang="nb-NO" noProof="0"/>
          </a:p>
        </p:txBody>
      </p:sp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>
          <a:xfrm>
            <a:off x="694366" y="2704629"/>
            <a:ext cx="4675782" cy="1314450"/>
          </a:xfrm>
        </p:spPr>
        <p:txBody>
          <a:bodyPr>
            <a:normAutofit/>
          </a:bodyPr>
          <a:lstStyle>
            <a:lvl1pPr marL="0" indent="0" algn="l">
              <a:buNone/>
              <a:defRPr sz="1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/>
              <a:t>Click to edit Master subtitle style</a:t>
            </a:r>
            <a:endParaRPr lang="nb-NO" noProof="0"/>
          </a:p>
        </p:txBody>
      </p:sp>
      <p:cxnSp>
        <p:nvCxnSpPr>
          <p:cNvPr id="28" name="Rett linje 27"/>
          <p:cNvCxnSpPr/>
          <p:nvPr userDrawn="1"/>
        </p:nvCxnSpPr>
        <p:spPr>
          <a:xfrm>
            <a:off x="790575" y="2617829"/>
            <a:ext cx="4579572" cy="1191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Bilde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" y="3"/>
            <a:ext cx="1183204" cy="1979702"/>
          </a:xfrm>
          <a:prstGeom prst="rect">
            <a:avLst/>
          </a:prstGeom>
        </p:spPr>
      </p:pic>
      <p:pic>
        <p:nvPicPr>
          <p:cNvPr id="14" name="Bilde 13" descr="LogoNorsk.png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363041" y="4384258"/>
            <a:ext cx="543971" cy="532755"/>
          </a:xfrm>
          <a:prstGeom prst="rect">
            <a:avLst/>
          </a:prstGeom>
        </p:spPr>
      </p:pic>
      <p:cxnSp>
        <p:nvCxnSpPr>
          <p:cNvPr id="16" name="Rett linje 15"/>
          <p:cNvCxnSpPr/>
          <p:nvPr userDrawn="1"/>
        </p:nvCxnSpPr>
        <p:spPr>
          <a:xfrm flipV="1">
            <a:off x="2488893" y="2162369"/>
            <a:ext cx="6655107" cy="2981139"/>
          </a:xfrm>
          <a:prstGeom prst="line">
            <a:avLst/>
          </a:prstGeom>
          <a:ln w="25400" cap="flat" cmpd="sng" algn="ctr">
            <a:solidFill>
              <a:schemeClr val="accent6">
                <a:lumMod val="20000"/>
                <a:lumOff val="80000"/>
                <a:alpha val="37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Rett linje 18"/>
          <p:cNvCxnSpPr/>
          <p:nvPr userDrawn="1"/>
        </p:nvCxnSpPr>
        <p:spPr>
          <a:xfrm rot="16200000" flipH="1">
            <a:off x="5115120" y="1979572"/>
            <a:ext cx="4297813" cy="2030055"/>
          </a:xfrm>
          <a:prstGeom prst="line">
            <a:avLst/>
          </a:prstGeom>
          <a:ln w="19050" cap="flat" cmpd="sng" algn="ctr">
            <a:solidFill>
              <a:schemeClr val="accent6">
                <a:lumMod val="20000"/>
                <a:lumOff val="80000"/>
                <a:alpha val="49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Rett linje 19"/>
          <p:cNvCxnSpPr/>
          <p:nvPr userDrawn="1"/>
        </p:nvCxnSpPr>
        <p:spPr>
          <a:xfrm>
            <a:off x="5668985" y="2291719"/>
            <a:ext cx="3475015" cy="1382210"/>
          </a:xfrm>
          <a:prstGeom prst="line">
            <a:avLst/>
          </a:prstGeom>
          <a:ln w="19050" cap="flat" cmpd="sng" algn="ctr">
            <a:solidFill>
              <a:schemeClr val="accent6">
                <a:lumMod val="20000"/>
                <a:lumOff val="80000"/>
                <a:alpha val="19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Rett linje 20"/>
          <p:cNvCxnSpPr/>
          <p:nvPr userDrawn="1"/>
        </p:nvCxnSpPr>
        <p:spPr>
          <a:xfrm flipH="1">
            <a:off x="4628412" y="-83976"/>
            <a:ext cx="1994100" cy="5227483"/>
          </a:xfrm>
          <a:prstGeom prst="line">
            <a:avLst/>
          </a:prstGeom>
          <a:ln w="50800" cap="flat" cmpd="sng" algn="ctr">
            <a:solidFill>
              <a:srgbClr val="007396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2807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nb-NO" noProof="0"/>
          </a:p>
        </p:txBody>
      </p:sp>
      <p:sp>
        <p:nvSpPr>
          <p:cNvPr id="3" name="Plassholder for innhold 2"/>
          <p:cNvSpPr>
            <a:spLocks noGrp="1"/>
          </p:cNvSpPr>
          <p:nvPr>
            <p:ph sz="half" idx="1"/>
          </p:nvPr>
        </p:nvSpPr>
        <p:spPr>
          <a:xfrm>
            <a:off x="670300" y="1378339"/>
            <a:ext cx="3710048" cy="3216287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9E8F3-4849-FA48-B4C8-2D894E979956}" type="datetimeFigureOut">
              <a:rPr lang="nb-NO" noProof="0" smtClean="0"/>
              <a:pPr/>
              <a:t>27.06.2019</a:t>
            </a:fld>
            <a:endParaRPr lang="nb-NO" noProof="0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 noProof="0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67F36-0B61-F749-ACDB-F36D75792314}" type="slidenum">
              <a:rPr lang="nb-NO" noProof="0" smtClean="0"/>
              <a:pPr/>
              <a:t>‹#›</a:t>
            </a:fld>
            <a:endParaRPr lang="nb-NO" noProof="0"/>
          </a:p>
        </p:txBody>
      </p:sp>
      <p:sp>
        <p:nvSpPr>
          <p:cNvPr id="8" name="Plassholder for innhold 2"/>
          <p:cNvSpPr>
            <a:spLocks noGrp="1"/>
          </p:cNvSpPr>
          <p:nvPr>
            <p:ph sz="half" idx="13"/>
          </p:nvPr>
        </p:nvSpPr>
        <p:spPr>
          <a:xfrm>
            <a:off x="4848834" y="1378339"/>
            <a:ext cx="3710048" cy="3216287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 dirty="0"/>
          </a:p>
        </p:txBody>
      </p:sp>
    </p:spTree>
    <p:extLst>
      <p:ext uri="{BB962C8B-B14F-4D97-AF65-F5344CB8AC3E}">
        <p14:creationId xmlns:p14="http://schemas.microsoft.com/office/powerpoint/2010/main" val="19163575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gendefinert oppset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Bilde 1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" y="0"/>
            <a:ext cx="9141291" cy="5143500"/>
          </a:xfrm>
          <a:prstGeom prst="rect">
            <a:avLst/>
          </a:prstGeom>
        </p:spPr>
      </p:pic>
      <p:pic>
        <p:nvPicPr>
          <p:cNvPr id="18" name="Bilde 1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" y="3"/>
            <a:ext cx="1183204" cy="1979702"/>
          </a:xfrm>
          <a:prstGeom prst="rect">
            <a:avLst/>
          </a:prstGeom>
        </p:spPr>
      </p:pic>
      <p:pic>
        <p:nvPicPr>
          <p:cNvPr id="19" name="Bilde 18" descr="LogoNorsk.png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363041" y="4384258"/>
            <a:ext cx="543971" cy="532755"/>
          </a:xfrm>
          <a:prstGeom prst="rect">
            <a:avLst/>
          </a:prstGeom>
        </p:spPr>
      </p:pic>
      <p:cxnSp>
        <p:nvCxnSpPr>
          <p:cNvPr id="20" name="Rett linje 19"/>
          <p:cNvCxnSpPr/>
          <p:nvPr userDrawn="1"/>
        </p:nvCxnSpPr>
        <p:spPr>
          <a:xfrm flipV="1">
            <a:off x="2488893" y="2035780"/>
            <a:ext cx="6953942" cy="3107727"/>
          </a:xfrm>
          <a:prstGeom prst="line">
            <a:avLst/>
          </a:prstGeom>
          <a:ln w="25400" cap="flat" cmpd="sng" algn="ctr">
            <a:solidFill>
              <a:schemeClr val="accent6">
                <a:lumMod val="20000"/>
                <a:lumOff val="80000"/>
                <a:alpha val="37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Rett linje 20"/>
          <p:cNvCxnSpPr/>
          <p:nvPr userDrawn="1"/>
        </p:nvCxnSpPr>
        <p:spPr>
          <a:xfrm rot="16200000" flipH="1">
            <a:off x="5115120" y="1979572"/>
            <a:ext cx="4297813" cy="2030055"/>
          </a:xfrm>
          <a:prstGeom prst="line">
            <a:avLst/>
          </a:prstGeom>
          <a:ln w="19050" cap="flat" cmpd="sng" algn="ctr">
            <a:solidFill>
              <a:schemeClr val="accent6">
                <a:lumMod val="20000"/>
                <a:lumOff val="80000"/>
                <a:alpha val="49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Rett linje 21"/>
          <p:cNvCxnSpPr/>
          <p:nvPr userDrawn="1"/>
        </p:nvCxnSpPr>
        <p:spPr>
          <a:xfrm>
            <a:off x="5668985" y="2291719"/>
            <a:ext cx="3773855" cy="1504193"/>
          </a:xfrm>
          <a:prstGeom prst="line">
            <a:avLst/>
          </a:prstGeom>
          <a:ln w="19050" cap="flat" cmpd="sng" algn="ctr">
            <a:solidFill>
              <a:schemeClr val="accent6">
                <a:lumMod val="20000"/>
                <a:lumOff val="80000"/>
                <a:alpha val="19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Rett linje 22"/>
          <p:cNvCxnSpPr/>
          <p:nvPr userDrawn="1"/>
        </p:nvCxnSpPr>
        <p:spPr>
          <a:xfrm rot="5400000">
            <a:off x="2396684" y="669670"/>
            <a:ext cx="6858000" cy="2620072"/>
          </a:xfrm>
          <a:prstGeom prst="line">
            <a:avLst/>
          </a:prstGeom>
          <a:ln w="50800" cap="flat" cmpd="sng" algn="ctr">
            <a:solidFill>
              <a:srgbClr val="007396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Plassholder for dato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9E8F3-4849-FA48-B4C8-2D894E979956}" type="datetimeFigureOut">
              <a:rPr lang="nb-NO" noProof="0" smtClean="0"/>
              <a:pPr/>
              <a:t>27.06.2019</a:t>
            </a:fld>
            <a:endParaRPr lang="nb-NO" noProof="0"/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 noProof="0"/>
          </a:p>
        </p:txBody>
      </p:sp>
      <p:sp>
        <p:nvSpPr>
          <p:cNvPr id="5" name="Plassholder for lysbil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67F36-0B61-F749-ACDB-F36D75792314}" type="slidenum">
              <a:rPr lang="nb-NO" noProof="0" smtClean="0"/>
              <a:pPr/>
              <a:t>‹#›</a:t>
            </a:fld>
            <a:endParaRPr lang="nb-NO" noProof="0"/>
          </a:p>
        </p:txBody>
      </p:sp>
      <p:sp>
        <p:nvSpPr>
          <p:cNvPr id="8" name="Undertittel 2"/>
          <p:cNvSpPr>
            <a:spLocks noGrp="1"/>
          </p:cNvSpPr>
          <p:nvPr>
            <p:ph type="subTitle" idx="1"/>
          </p:nvPr>
        </p:nvSpPr>
        <p:spPr>
          <a:xfrm>
            <a:off x="694366" y="2704630"/>
            <a:ext cx="4675782" cy="1205030"/>
          </a:xfrm>
        </p:spPr>
        <p:txBody>
          <a:bodyPr>
            <a:normAutofit/>
          </a:bodyPr>
          <a:lstStyle>
            <a:lvl1pPr marL="0" indent="0" algn="l">
              <a:buNone/>
              <a:defRPr sz="1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/>
              <a:t>Click to edit Master subtitle style</a:t>
            </a:r>
            <a:endParaRPr lang="nb-NO" noProof="0"/>
          </a:p>
        </p:txBody>
      </p:sp>
      <p:cxnSp>
        <p:nvCxnSpPr>
          <p:cNvPr id="11" name="Rett linje 10"/>
          <p:cNvCxnSpPr/>
          <p:nvPr userDrawn="1"/>
        </p:nvCxnSpPr>
        <p:spPr>
          <a:xfrm>
            <a:off x="5370152" y="3004662"/>
            <a:ext cx="3773855" cy="1128145"/>
          </a:xfrm>
          <a:prstGeom prst="line">
            <a:avLst/>
          </a:prstGeom>
          <a:ln w="19050" cap="flat" cmpd="sng" algn="ctr">
            <a:solidFill>
              <a:schemeClr val="accent6">
                <a:lumMod val="20000"/>
                <a:lumOff val="80000"/>
                <a:alpha val="19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Undertittel 2"/>
          <p:cNvSpPr txBox="1">
            <a:spLocks/>
          </p:cNvSpPr>
          <p:nvPr userDrawn="1"/>
        </p:nvSpPr>
        <p:spPr>
          <a:xfrm>
            <a:off x="694366" y="4432889"/>
            <a:ext cx="4675782" cy="29305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>
              <a:buNone/>
              <a:defRPr sz="1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nb-NO" sz="1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Open Sans"/>
                <a:ea typeface="+mn-ea"/>
                <a:cs typeface="Open Sans"/>
              </a:rPr>
              <a:t>uit.no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D1A46-A686-674C-ADD1-9EEA01D49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8C47DD-20E4-5E40-875D-9C25596925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8152D-08F2-8D4C-B8E3-6FF54B1649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9E8F3-4849-FA48-B4C8-2D894E979956}" type="datetimeFigureOut">
              <a:rPr lang="nb-NO" noProof="0" smtClean="0"/>
              <a:pPr/>
              <a:t>27.06.2019</a:t>
            </a:fld>
            <a:endParaRPr lang="nb-NO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10A141-23BC-9942-928D-0A72D0553D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5C612B-9854-204D-8671-65B8D4D75D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67F36-0B61-F749-ACDB-F36D75792314}" type="slidenum">
              <a:rPr lang="nb-NO" noProof="0" smtClean="0"/>
              <a:pPr/>
              <a:t>‹#›</a:t>
            </a:fld>
            <a:endParaRPr lang="nb-NO" noProof="0"/>
          </a:p>
        </p:txBody>
      </p:sp>
    </p:spTree>
    <p:extLst>
      <p:ext uri="{BB962C8B-B14F-4D97-AF65-F5344CB8AC3E}">
        <p14:creationId xmlns:p14="http://schemas.microsoft.com/office/powerpoint/2010/main" val="30152117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43B21E-2DB1-3C46-B398-B0ECEB733F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A02B4E-01D1-1C42-A846-16C27CE79E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855C45-C5CB-2E4A-BBAE-EDBE39617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9E8F3-4849-FA48-B4C8-2D894E979956}" type="datetimeFigureOut">
              <a:rPr lang="nb-NO" noProof="0" smtClean="0"/>
              <a:pPr/>
              <a:t>27.06.2019</a:t>
            </a:fld>
            <a:endParaRPr lang="nb-NO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73D3B9-3015-DC40-B483-5279863F5C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7A6B0B-2E14-584E-9C1E-00B0296DF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67F36-0B61-F749-ACDB-F36D75792314}" type="slidenum">
              <a:rPr lang="nb-NO" noProof="0" smtClean="0"/>
              <a:pPr/>
              <a:t>‹#›</a:t>
            </a:fld>
            <a:endParaRPr lang="nb-NO" noProof="0"/>
          </a:p>
        </p:txBody>
      </p:sp>
    </p:spTree>
    <p:extLst>
      <p:ext uri="{BB962C8B-B14F-4D97-AF65-F5344CB8AC3E}">
        <p14:creationId xmlns:p14="http://schemas.microsoft.com/office/powerpoint/2010/main" val="32159340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C82C8E-7B3E-2541-8B6C-1562C699A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67873F-8DD3-AE48-BC49-12AAA25672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AD6C04-D57B-EB47-8A8D-EBF30C4836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D48C03-605E-5E40-8F41-BC817057ED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9E8F3-4849-FA48-B4C8-2D894E979956}" type="datetimeFigureOut">
              <a:rPr lang="nb-NO" noProof="0" smtClean="0"/>
              <a:pPr/>
              <a:t>27.06.2019</a:t>
            </a:fld>
            <a:endParaRPr lang="nb-NO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B99DFD-0157-504D-B176-90A5DB4BB5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 noProof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724492-A9ED-6B46-B5A5-9FC4FA3B9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67F36-0B61-F749-ACDB-F36D75792314}" type="slidenum">
              <a:rPr lang="nb-NO" noProof="0" smtClean="0"/>
              <a:pPr/>
              <a:t>‹#›</a:t>
            </a:fld>
            <a:endParaRPr lang="nb-NO" noProof="0"/>
          </a:p>
        </p:txBody>
      </p:sp>
    </p:spTree>
    <p:extLst>
      <p:ext uri="{BB962C8B-B14F-4D97-AF65-F5344CB8AC3E}">
        <p14:creationId xmlns:p14="http://schemas.microsoft.com/office/powerpoint/2010/main" val="16883444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29E602-C3F3-BC49-B8C6-3258625BF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55BC44-6584-0646-92BA-5D1EA48C37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A7CC31-C904-C248-B180-E178C14FD6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7E1072B-24A0-C242-815F-409BB07B0A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5AB3949-BFDE-EC41-953B-99127FCA0C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FA76213-7C30-CD4D-B1BF-60F5779426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9E8F3-4849-FA48-B4C8-2D894E979956}" type="datetimeFigureOut">
              <a:rPr lang="nb-NO" noProof="0" smtClean="0"/>
              <a:pPr/>
              <a:t>27.06.2019</a:t>
            </a:fld>
            <a:endParaRPr lang="nb-NO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A6549F5-C70D-F540-9A8D-91454F0B8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 noProof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DE9C6F1-BDDE-9D45-86FB-CEE18DF1C4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67F36-0B61-F749-ACDB-F36D75792314}" type="slidenum">
              <a:rPr lang="nb-NO" noProof="0" smtClean="0"/>
              <a:pPr/>
              <a:t>‹#›</a:t>
            </a:fld>
            <a:endParaRPr lang="nb-NO" noProof="0"/>
          </a:p>
        </p:txBody>
      </p:sp>
    </p:spTree>
    <p:extLst>
      <p:ext uri="{BB962C8B-B14F-4D97-AF65-F5344CB8AC3E}">
        <p14:creationId xmlns:p14="http://schemas.microsoft.com/office/powerpoint/2010/main" val="29212595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C2BD7-C6D1-5C41-99AB-245A6E9C9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FB31CFC-C8A3-EB4F-B5A3-299998A57C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9E8F3-4849-FA48-B4C8-2D894E979956}" type="datetimeFigureOut">
              <a:rPr lang="nb-NO" noProof="0" smtClean="0"/>
              <a:pPr/>
              <a:t>27.06.2019</a:t>
            </a:fld>
            <a:endParaRPr lang="nb-NO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92F23C-3E27-3241-9264-54CFCC9E8A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4AEE98-EA9F-D14F-B8DF-0C0FC0A04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67F36-0B61-F749-ACDB-F36D75792314}" type="slidenum">
              <a:rPr lang="nb-NO" noProof="0" smtClean="0"/>
              <a:pPr/>
              <a:t>‹#›</a:t>
            </a:fld>
            <a:endParaRPr lang="nb-NO" noProof="0"/>
          </a:p>
        </p:txBody>
      </p:sp>
    </p:spTree>
    <p:extLst>
      <p:ext uri="{BB962C8B-B14F-4D97-AF65-F5344CB8AC3E}">
        <p14:creationId xmlns:p14="http://schemas.microsoft.com/office/powerpoint/2010/main" val="34187921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005349-FDAD-E645-8F92-B742B3226B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9E8F3-4849-FA48-B4C8-2D894E979956}" type="datetimeFigureOut">
              <a:rPr lang="nb-NO" noProof="0" smtClean="0"/>
              <a:pPr/>
              <a:t>27.06.2019</a:t>
            </a:fld>
            <a:endParaRPr lang="nb-NO" noProof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C99B73-BE04-CD45-A74C-51E92B5EB3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 noProof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813571-24C3-744C-A729-53D636608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67F36-0B61-F749-ACDB-F36D75792314}" type="slidenum">
              <a:rPr lang="nb-NO" noProof="0" smtClean="0"/>
              <a:pPr/>
              <a:t>‹#›</a:t>
            </a:fld>
            <a:endParaRPr lang="nb-NO" noProof="0"/>
          </a:p>
        </p:txBody>
      </p:sp>
    </p:spTree>
    <p:extLst>
      <p:ext uri="{BB962C8B-B14F-4D97-AF65-F5344CB8AC3E}">
        <p14:creationId xmlns:p14="http://schemas.microsoft.com/office/powerpoint/2010/main" val="7822506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C9072-D75D-DE4C-BF9B-1CEEDC7CE5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72C7A2-7F67-4B4C-A675-5E425D194A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8D2F34-4611-614D-BF21-B33D286C13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71618F-F2C0-0D45-A40C-41EBED8428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9E8F3-4849-FA48-B4C8-2D894E979956}" type="datetimeFigureOut">
              <a:rPr lang="nb-NO" noProof="0" smtClean="0"/>
              <a:pPr/>
              <a:t>27.06.2019</a:t>
            </a:fld>
            <a:endParaRPr lang="nb-NO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5701AB-1164-2C43-8F82-147371FA2A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 noProof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2FEFB0-B561-D445-8131-D32014D870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67F36-0B61-F749-ACDB-F36D75792314}" type="slidenum">
              <a:rPr lang="nb-NO" noProof="0" smtClean="0"/>
              <a:pPr/>
              <a:t>‹#›</a:t>
            </a:fld>
            <a:endParaRPr lang="nb-NO" noProof="0"/>
          </a:p>
        </p:txBody>
      </p:sp>
    </p:spTree>
    <p:extLst>
      <p:ext uri="{BB962C8B-B14F-4D97-AF65-F5344CB8AC3E}">
        <p14:creationId xmlns:p14="http://schemas.microsoft.com/office/powerpoint/2010/main" val="17318680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9090A-EDA5-024B-A1A6-E3B08D16C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6C06993-A8DD-C544-9BC8-F175907680E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nb-N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B48FF6-4C9F-2D4B-87E7-4902658C1D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7A662A-A0F8-F64F-BC90-938D26A32B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9E8F3-4849-FA48-B4C8-2D894E979956}" type="datetimeFigureOut">
              <a:rPr lang="nb-NO" noProof="0" smtClean="0"/>
              <a:pPr/>
              <a:t>27.06.2019</a:t>
            </a:fld>
            <a:endParaRPr lang="nb-NO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538D2D-E402-CA49-B9AE-639E5E9575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 noProof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0CF1D3-3628-3E46-9EAB-1C7029640D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67F36-0B61-F749-ACDB-F36D75792314}" type="slidenum">
              <a:rPr lang="nb-NO" noProof="0" smtClean="0"/>
              <a:pPr/>
              <a:t>‹#›</a:t>
            </a:fld>
            <a:endParaRPr lang="nb-NO" noProof="0"/>
          </a:p>
        </p:txBody>
      </p:sp>
    </p:spTree>
    <p:extLst>
      <p:ext uri="{BB962C8B-B14F-4D97-AF65-F5344CB8AC3E}">
        <p14:creationId xmlns:p14="http://schemas.microsoft.com/office/powerpoint/2010/main" val="13427513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F88CFD5-A82E-EE4F-BEBF-1AE4CAFFAB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DF00B8-7372-A94A-8B8D-F310290C8F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E66E78-D913-5048-AA60-9E12BCB4F4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F9E8F3-4849-FA48-B4C8-2D894E979956}" type="datetimeFigureOut">
              <a:rPr lang="nb-NO" noProof="0" smtClean="0"/>
              <a:pPr/>
              <a:t>27.06.2019</a:t>
            </a:fld>
            <a:endParaRPr lang="nb-NO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452A99-00AD-A049-AF8D-7BA347C3E1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b-NO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D4C2A2-3411-FE45-A84F-8371766075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967F36-0B61-F749-ACDB-F36D75792314}" type="slidenum">
              <a:rPr lang="nb-NO" noProof="0" smtClean="0"/>
              <a:pPr/>
              <a:t>‹#›</a:t>
            </a:fld>
            <a:endParaRPr lang="nb-NO" noProof="0"/>
          </a:p>
        </p:txBody>
      </p:sp>
      <p:pic>
        <p:nvPicPr>
          <p:cNvPr id="7" name="Bilde 6">
            <a:extLst>
              <a:ext uri="{FF2B5EF4-FFF2-40B4-BE49-F238E27FC236}">
                <a16:creationId xmlns:a16="http://schemas.microsoft.com/office/drawing/2014/main" id="{759DA3BE-01C2-694D-908E-80EE5911FBD0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291" cy="5143499"/>
          </a:xfrm>
          <a:prstGeom prst="rect">
            <a:avLst/>
          </a:prstGeom>
        </p:spPr>
      </p:pic>
      <p:cxnSp>
        <p:nvCxnSpPr>
          <p:cNvPr id="8" name="Rett linje 12">
            <a:extLst>
              <a:ext uri="{FF2B5EF4-FFF2-40B4-BE49-F238E27FC236}">
                <a16:creationId xmlns:a16="http://schemas.microsoft.com/office/drawing/2014/main" id="{FE8B75BF-CB01-674A-8C40-976E0EC207F8}"/>
              </a:ext>
            </a:extLst>
          </p:cNvPr>
          <p:cNvCxnSpPr/>
          <p:nvPr userDrawn="1"/>
        </p:nvCxnSpPr>
        <p:spPr>
          <a:xfrm rot="5400000">
            <a:off x="7716651" y="3718876"/>
            <a:ext cx="2085544" cy="763704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Rett linje 14">
            <a:extLst>
              <a:ext uri="{FF2B5EF4-FFF2-40B4-BE49-F238E27FC236}">
                <a16:creationId xmlns:a16="http://schemas.microsoft.com/office/drawing/2014/main" id="{AD407522-6E15-D749-B3DE-C0A7C6E71F57}"/>
              </a:ext>
            </a:extLst>
          </p:cNvPr>
          <p:cNvCxnSpPr/>
          <p:nvPr userDrawn="1"/>
        </p:nvCxnSpPr>
        <p:spPr>
          <a:xfrm rot="10800000" flipV="1">
            <a:off x="6924737" y="4135608"/>
            <a:ext cx="2216545" cy="1007893"/>
          </a:xfrm>
          <a:prstGeom prst="line">
            <a:avLst/>
          </a:prstGeom>
          <a:ln>
            <a:solidFill>
              <a:srgbClr val="59BEC9">
                <a:alpha val="54118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Rett linje 16">
            <a:extLst>
              <a:ext uri="{FF2B5EF4-FFF2-40B4-BE49-F238E27FC236}">
                <a16:creationId xmlns:a16="http://schemas.microsoft.com/office/drawing/2014/main" id="{74990684-A831-7D47-A742-18DA3B8003BB}"/>
              </a:ext>
            </a:extLst>
          </p:cNvPr>
          <p:cNvCxnSpPr/>
          <p:nvPr userDrawn="1"/>
        </p:nvCxnSpPr>
        <p:spPr>
          <a:xfrm rot="5400000">
            <a:off x="8331762" y="4333979"/>
            <a:ext cx="1161841" cy="457200"/>
          </a:xfrm>
          <a:prstGeom prst="line">
            <a:avLst/>
          </a:prstGeom>
          <a:ln w="19050" cap="flat" cmpd="sng" algn="ctr">
            <a:solidFill>
              <a:srgbClr val="007396">
                <a:alpha val="6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74990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56" r:id="rId14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tel 3"/>
          <p:cNvSpPr>
            <a:spLocks noGrp="1"/>
          </p:cNvSpPr>
          <p:nvPr>
            <p:ph type="ctrTitle"/>
          </p:nvPr>
        </p:nvSpPr>
        <p:spPr>
          <a:xfrm>
            <a:off x="685798" y="1432806"/>
            <a:ext cx="7239002" cy="1102519"/>
          </a:xfrm>
        </p:spPr>
        <p:txBody>
          <a:bodyPr>
            <a:normAutofit/>
          </a:bodyPr>
          <a:lstStyle/>
          <a:p>
            <a:r>
              <a:rPr lang="se-NO" b="1" dirty="0"/>
              <a:t>North Sámi Possessive Constructions in the Era of Truth and Reconciliation</a:t>
            </a:r>
            <a:r>
              <a:rPr lang="nb-NO" b="1" dirty="0"/>
              <a:t> </a:t>
            </a:r>
          </a:p>
        </p:txBody>
      </p:sp>
      <p:sp>
        <p:nvSpPr>
          <p:cNvPr id="5" name="Undertittel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b-NO" sz="2000" dirty="0"/>
              <a:t>Laura A. Janda</a:t>
            </a:r>
          </a:p>
          <a:p>
            <a:r>
              <a:rPr lang="nb-NO" sz="2000" dirty="0"/>
              <a:t>Lene Antonsen</a:t>
            </a:r>
          </a:p>
          <a:p>
            <a:endParaRPr lang="nb-NO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0072" y="0"/>
            <a:ext cx="2083928" cy="154098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7569" y="3209802"/>
            <a:ext cx="1443058" cy="193369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b-NO" b="1" dirty="0"/>
              <a:t>North </a:t>
            </a:r>
            <a:r>
              <a:rPr lang="nb-NO" b="1" dirty="0" err="1"/>
              <a:t>Sámi</a:t>
            </a:r>
            <a:r>
              <a:rPr lang="nb-NO" b="1" dirty="0"/>
              <a:t> Possessive Constructions:</a:t>
            </a:r>
            <a:br>
              <a:rPr lang="nb-NO" b="1" dirty="0"/>
            </a:br>
            <a:r>
              <a:rPr lang="nb-NO" b="1" dirty="0" err="1">
                <a:solidFill>
                  <a:srgbClr val="0000FF"/>
                </a:solidFill>
              </a:rPr>
              <a:t>NPx</a:t>
            </a:r>
            <a:r>
              <a:rPr lang="nb-NO" b="1" dirty="0">
                <a:solidFill>
                  <a:srgbClr val="0000FF"/>
                </a:solidFill>
              </a:rPr>
              <a:t> </a:t>
            </a:r>
            <a:r>
              <a:rPr lang="nb-NO" b="1" dirty="0"/>
              <a:t>and</a:t>
            </a:r>
            <a:r>
              <a:rPr lang="nb-NO" b="1" dirty="0">
                <a:solidFill>
                  <a:srgbClr val="0000FF"/>
                </a:solidFill>
              </a:rPr>
              <a:t> </a:t>
            </a:r>
            <a:r>
              <a:rPr lang="nb-NO" b="1" dirty="0" err="1">
                <a:solidFill>
                  <a:srgbClr val="FF0000"/>
                </a:solidFill>
              </a:rPr>
              <a:t>ReflN</a:t>
            </a:r>
            <a:endParaRPr lang="nb-NO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89961" y="1219201"/>
            <a:ext cx="6496016" cy="3710939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Two examples from Elle </a:t>
            </a:r>
            <a:r>
              <a:rPr lang="en-US" dirty="0" err="1"/>
              <a:t>Márjá</a:t>
            </a:r>
            <a:r>
              <a:rPr lang="en-US" dirty="0"/>
              <a:t> </a:t>
            </a:r>
            <a:r>
              <a:rPr lang="en-US" dirty="0" err="1"/>
              <a:t>Vars’</a:t>
            </a:r>
            <a:r>
              <a:rPr lang="en-US" dirty="0"/>
              <a:t> novel </a:t>
            </a:r>
            <a:r>
              <a:rPr lang="en-US" i="1" dirty="0" err="1"/>
              <a:t>Kátjá</a:t>
            </a:r>
            <a:r>
              <a:rPr lang="en-US" dirty="0"/>
              <a:t> 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b="1" dirty="0" err="1">
                <a:solidFill>
                  <a:srgbClr val="0000FF"/>
                </a:solidFill>
              </a:rPr>
              <a:t>NPx</a:t>
            </a:r>
            <a:r>
              <a:rPr lang="en-US" b="1" dirty="0">
                <a:solidFill>
                  <a:srgbClr val="0000FF"/>
                </a:solidFill>
              </a:rPr>
              <a:t> </a:t>
            </a:r>
            <a:r>
              <a:rPr lang="en-US" dirty="0"/>
              <a:t>(possessive suffix, </a:t>
            </a:r>
            <a:r>
              <a:rPr lang="en-US" b="1" dirty="0"/>
              <a:t>HIGH morphological complexity</a:t>
            </a:r>
            <a:r>
              <a:rPr lang="en-US" dirty="0"/>
              <a:t>):</a:t>
            </a:r>
          </a:p>
          <a:p>
            <a:pPr marL="0" indent="0">
              <a:buNone/>
            </a:pPr>
            <a:r>
              <a:rPr lang="en-US" dirty="0"/>
              <a:t>(1a)	</a:t>
            </a:r>
            <a:r>
              <a:rPr lang="en-US" b="1" i="1" dirty="0" err="1">
                <a:solidFill>
                  <a:srgbClr val="0000FF"/>
                </a:solidFill>
              </a:rPr>
              <a:t>Kátjá</a:t>
            </a:r>
            <a:r>
              <a:rPr lang="en-US" i="1" dirty="0"/>
              <a:t>..</a:t>
            </a:r>
            <a:r>
              <a:rPr lang="en-US" i="1" dirty="0">
                <a:solidFill>
                  <a:srgbClr val="0000FF"/>
                </a:solidFill>
              </a:rPr>
              <a:t>.</a:t>
            </a:r>
            <a:r>
              <a:rPr lang="en-US" b="1" i="1" dirty="0">
                <a:solidFill>
                  <a:srgbClr val="0000FF"/>
                </a:solidFill>
              </a:rPr>
              <a:t>	</a:t>
            </a:r>
            <a:r>
              <a:rPr lang="en-US" i="1" dirty="0" err="1"/>
              <a:t>ollii</a:t>
            </a:r>
            <a:r>
              <a:rPr lang="en-US" i="1" dirty="0"/>
              <a:t> 			</a:t>
            </a:r>
            <a:r>
              <a:rPr lang="en-US" b="1" i="1" dirty="0" err="1"/>
              <a:t>latnjasi</a:t>
            </a:r>
            <a:r>
              <a:rPr lang="en-US" b="1" i="1" dirty="0" err="1">
                <a:solidFill>
                  <a:srgbClr val="0000FF"/>
                </a:solidFill>
              </a:rPr>
              <a:t>s</a:t>
            </a:r>
            <a:r>
              <a:rPr lang="en-US" dirty="0"/>
              <a:t> </a:t>
            </a:r>
            <a:endParaRPr lang="en-US" i="1" dirty="0"/>
          </a:p>
          <a:p>
            <a:pPr marL="0" indent="0">
              <a:buNone/>
            </a:pPr>
            <a:r>
              <a:rPr lang="en-US" sz="1650" dirty="0"/>
              <a:t>	</a:t>
            </a:r>
            <a:r>
              <a:rPr lang="en-US" sz="1650" b="1" dirty="0" err="1"/>
              <a:t>Kátjá.</a:t>
            </a:r>
            <a:r>
              <a:rPr lang="en-US" sz="1650" b="1" cap="small" dirty="0" err="1"/>
              <a:t>nom</a:t>
            </a:r>
            <a:r>
              <a:rPr lang="en-US" sz="1650" dirty="0"/>
              <a:t> 	reach.</a:t>
            </a:r>
            <a:r>
              <a:rPr lang="en-US" sz="1650" cap="small" dirty="0"/>
              <a:t>ind.pret.3s	</a:t>
            </a:r>
            <a:r>
              <a:rPr lang="en-US" sz="1650" b="1" dirty="0"/>
              <a:t>room.</a:t>
            </a:r>
            <a:r>
              <a:rPr lang="en-US" sz="1650" b="1" cap="small" dirty="0"/>
              <a:t>ill.sg.px.3s</a:t>
            </a:r>
            <a:r>
              <a:rPr lang="en-US" sz="1650" dirty="0"/>
              <a:t> </a:t>
            </a:r>
          </a:p>
          <a:p>
            <a:pPr marL="0" indent="0">
              <a:buNone/>
            </a:pPr>
            <a:r>
              <a:rPr lang="en-US" dirty="0"/>
              <a:t>	‘</a:t>
            </a:r>
            <a:r>
              <a:rPr lang="en-US" b="1" dirty="0" err="1">
                <a:solidFill>
                  <a:srgbClr val="0000FF"/>
                </a:solidFill>
              </a:rPr>
              <a:t>Kátjá</a:t>
            </a:r>
            <a:r>
              <a:rPr lang="en-US" dirty="0">
                <a:solidFill>
                  <a:srgbClr val="0000FF"/>
                </a:solidFill>
              </a:rPr>
              <a:t>... </a:t>
            </a:r>
            <a:r>
              <a:rPr lang="en-US" dirty="0"/>
              <a:t>got to </a:t>
            </a:r>
            <a:r>
              <a:rPr lang="en-US" b="1" dirty="0">
                <a:solidFill>
                  <a:srgbClr val="0000FF"/>
                </a:solidFill>
              </a:rPr>
              <a:t>her </a:t>
            </a:r>
            <a:r>
              <a:rPr lang="en-US" b="1" dirty="0"/>
              <a:t>room</a:t>
            </a:r>
            <a:r>
              <a:rPr lang="en-US" dirty="0"/>
              <a:t>’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 err="1">
                <a:solidFill>
                  <a:srgbClr val="FF0000"/>
                </a:solidFill>
              </a:rPr>
              <a:t>ReflN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dirty="0"/>
              <a:t>(</a:t>
            </a:r>
            <a:r>
              <a:rPr lang="en-US" b="1" dirty="0"/>
              <a:t>analytic construction </a:t>
            </a:r>
            <a:r>
              <a:rPr lang="en-US" dirty="0"/>
              <a:t>with reflexive genitive pronoun):</a:t>
            </a:r>
          </a:p>
          <a:p>
            <a:pPr marL="0" indent="0">
              <a:buNone/>
            </a:pPr>
            <a:r>
              <a:rPr lang="en-US" dirty="0"/>
              <a:t>(1b)	</a:t>
            </a:r>
            <a:r>
              <a:rPr lang="en-US" b="1" i="1" dirty="0" err="1">
                <a:solidFill>
                  <a:srgbClr val="FF0000"/>
                </a:solidFill>
              </a:rPr>
              <a:t>Kátjá</a:t>
            </a:r>
            <a:r>
              <a:rPr lang="en-US" i="1" dirty="0"/>
              <a:t>...      </a:t>
            </a:r>
            <a:r>
              <a:rPr lang="en-US" i="1" dirty="0" err="1"/>
              <a:t>ollii</a:t>
            </a:r>
            <a:r>
              <a:rPr lang="en-US" i="1" dirty="0"/>
              <a:t> 		</a:t>
            </a:r>
            <a:r>
              <a:rPr lang="en-US" b="1" i="1" dirty="0" err="1">
                <a:solidFill>
                  <a:srgbClr val="FF0000"/>
                </a:solidFill>
              </a:rPr>
              <a:t>iežas</a:t>
            </a:r>
            <a:r>
              <a:rPr lang="en-US" i="1" dirty="0">
                <a:solidFill>
                  <a:srgbClr val="FF0000"/>
                </a:solidFill>
              </a:rPr>
              <a:t> 		</a:t>
            </a:r>
            <a:r>
              <a:rPr lang="en-US" b="1" i="1" dirty="0" err="1"/>
              <a:t>latnjii</a:t>
            </a:r>
            <a:endParaRPr lang="en-US" i="1" dirty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sz="1650" b="1" dirty="0" err="1"/>
              <a:t>Kátjá.</a:t>
            </a:r>
            <a:r>
              <a:rPr lang="en-US" sz="1650" b="1" cap="small" dirty="0" err="1"/>
              <a:t>nom</a:t>
            </a:r>
            <a:r>
              <a:rPr lang="en-US" sz="1650" b="1" cap="small" dirty="0"/>
              <a:t>   </a:t>
            </a:r>
            <a:r>
              <a:rPr lang="en-US" sz="1650" dirty="0"/>
              <a:t>reach.</a:t>
            </a:r>
            <a:r>
              <a:rPr lang="en-US" sz="1650" cap="small" dirty="0"/>
              <a:t>ind.pret.3s	</a:t>
            </a:r>
            <a:r>
              <a:rPr lang="en-US" sz="1650" b="1" cap="small" dirty="0"/>
              <a:t>refl.gen.3s 	</a:t>
            </a:r>
            <a:r>
              <a:rPr lang="en-US" sz="1650" b="1" dirty="0" err="1"/>
              <a:t>room.</a:t>
            </a:r>
            <a:r>
              <a:rPr lang="en-US" sz="1650" b="1" cap="small" dirty="0" err="1"/>
              <a:t>ill.sg</a:t>
            </a:r>
            <a:r>
              <a:rPr lang="en-US" sz="1650" dirty="0"/>
              <a:t> 	</a:t>
            </a:r>
          </a:p>
          <a:p>
            <a:pPr marL="0" indent="0">
              <a:buNone/>
            </a:pPr>
            <a:r>
              <a:rPr lang="en-US" dirty="0"/>
              <a:t>	‘</a:t>
            </a:r>
            <a:r>
              <a:rPr lang="en-US" b="1" dirty="0" err="1">
                <a:solidFill>
                  <a:srgbClr val="FF0000"/>
                </a:solidFill>
              </a:rPr>
              <a:t>Kátjá</a:t>
            </a:r>
            <a:r>
              <a:rPr lang="en-US" dirty="0"/>
              <a:t>...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/>
              <a:t>got to </a:t>
            </a:r>
            <a:r>
              <a:rPr lang="en-US" b="1" dirty="0">
                <a:solidFill>
                  <a:srgbClr val="FF0000"/>
                </a:solidFill>
              </a:rPr>
              <a:t>her</a:t>
            </a:r>
            <a:r>
              <a:rPr lang="en-US" b="1" dirty="0">
                <a:solidFill>
                  <a:srgbClr val="0000FF"/>
                </a:solidFill>
              </a:rPr>
              <a:t> </a:t>
            </a:r>
            <a:r>
              <a:rPr lang="en-US" b="1" dirty="0"/>
              <a:t>room</a:t>
            </a:r>
            <a:r>
              <a:rPr lang="en-US" dirty="0"/>
              <a:t>’</a:t>
            </a:r>
          </a:p>
          <a:p>
            <a:pPr marL="0" indent="0">
              <a:buNone/>
            </a:pPr>
            <a:endParaRPr lang="en-US" sz="1425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nb-NO" dirty="0"/>
          </a:p>
        </p:txBody>
      </p:sp>
      <p:sp>
        <p:nvSpPr>
          <p:cNvPr id="30" name="Freeform 29"/>
          <p:cNvSpPr/>
          <p:nvPr/>
        </p:nvSpPr>
        <p:spPr>
          <a:xfrm>
            <a:off x="2611315" y="3506960"/>
            <a:ext cx="2556149" cy="338787"/>
          </a:xfrm>
          <a:custGeom>
            <a:avLst/>
            <a:gdLst>
              <a:gd name="connsiteX0" fmla="*/ 1016000 w 1016000"/>
              <a:gd name="connsiteY0" fmla="*/ 451716 h 451716"/>
              <a:gd name="connsiteX1" fmla="*/ 606778 w 1016000"/>
              <a:gd name="connsiteY1" fmla="*/ 161 h 451716"/>
              <a:gd name="connsiteX2" fmla="*/ 0 w 1016000"/>
              <a:gd name="connsiteY2" fmla="*/ 395272 h 451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16000" h="451716">
                <a:moveTo>
                  <a:pt x="1016000" y="451716"/>
                </a:moveTo>
                <a:cubicBezTo>
                  <a:pt x="896055" y="230642"/>
                  <a:pt x="776111" y="9568"/>
                  <a:pt x="606778" y="161"/>
                </a:cubicBezTo>
                <a:cubicBezTo>
                  <a:pt x="437445" y="-9246"/>
                  <a:pt x="0" y="395272"/>
                  <a:pt x="0" y="395272"/>
                </a:cubicBezTo>
              </a:path>
            </a:pathLst>
          </a:custGeom>
          <a:noFill/>
          <a:ln w="57150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b-NO" sz="1350"/>
          </a:p>
        </p:txBody>
      </p:sp>
      <p:sp>
        <p:nvSpPr>
          <p:cNvPr id="31" name="Freeform 30"/>
          <p:cNvSpPr/>
          <p:nvPr/>
        </p:nvSpPr>
        <p:spPr>
          <a:xfrm>
            <a:off x="2539795" y="1818410"/>
            <a:ext cx="3871546" cy="457271"/>
          </a:xfrm>
          <a:custGeom>
            <a:avLst/>
            <a:gdLst>
              <a:gd name="connsiteX0" fmla="*/ 1016000 w 1016000"/>
              <a:gd name="connsiteY0" fmla="*/ 451716 h 451716"/>
              <a:gd name="connsiteX1" fmla="*/ 606778 w 1016000"/>
              <a:gd name="connsiteY1" fmla="*/ 161 h 451716"/>
              <a:gd name="connsiteX2" fmla="*/ 0 w 1016000"/>
              <a:gd name="connsiteY2" fmla="*/ 395272 h 451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16000" h="451716">
                <a:moveTo>
                  <a:pt x="1016000" y="451716"/>
                </a:moveTo>
                <a:cubicBezTo>
                  <a:pt x="896055" y="230642"/>
                  <a:pt x="776111" y="9568"/>
                  <a:pt x="606778" y="161"/>
                </a:cubicBezTo>
                <a:cubicBezTo>
                  <a:pt x="437445" y="-9246"/>
                  <a:pt x="0" y="395272"/>
                  <a:pt x="0" y="395272"/>
                </a:cubicBezTo>
              </a:path>
            </a:pathLst>
          </a:custGeom>
          <a:noFill/>
          <a:ln w="57150" cmpd="sng">
            <a:solidFill>
              <a:srgbClr val="0000FF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b-NO" sz="1350" dirty="0"/>
          </a:p>
        </p:txBody>
      </p:sp>
      <p:sp>
        <p:nvSpPr>
          <p:cNvPr id="4" name="Rounded Rectangular Callout 3"/>
          <p:cNvSpPr/>
          <p:nvPr/>
        </p:nvSpPr>
        <p:spPr>
          <a:xfrm>
            <a:off x="31530" y="1408385"/>
            <a:ext cx="1292772" cy="1429407"/>
          </a:xfrm>
          <a:prstGeom prst="wedgeRoundRectCallout">
            <a:avLst>
              <a:gd name="adj1" fmla="val 27800"/>
              <a:gd name="adj2" fmla="val -69827"/>
              <a:gd name="adj3" fmla="val 16667"/>
            </a:avLst>
          </a:prstGeom>
          <a:noFill/>
          <a:ln w="38100">
            <a:solidFill>
              <a:srgbClr val="4248F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>
                <a:solidFill>
                  <a:srgbClr val="0000FF"/>
                </a:solidFill>
              </a:rPr>
              <a:t>NPx</a:t>
            </a:r>
            <a:r>
              <a:rPr lang="en-US" dirty="0"/>
              <a:t> </a:t>
            </a:r>
            <a:r>
              <a:rPr lang="en-US" dirty="0">
                <a:solidFill>
                  <a:srgbClr val="0000FF"/>
                </a:solidFill>
              </a:rPr>
              <a:t>= Noun + Possessive suffix</a:t>
            </a:r>
          </a:p>
        </p:txBody>
      </p:sp>
      <p:sp>
        <p:nvSpPr>
          <p:cNvPr id="7" name="Rounded Rectangular Callout 6"/>
          <p:cNvSpPr/>
          <p:nvPr/>
        </p:nvSpPr>
        <p:spPr>
          <a:xfrm>
            <a:off x="6477000" y="415452"/>
            <a:ext cx="1789167" cy="1429407"/>
          </a:xfrm>
          <a:prstGeom prst="wedgeRoundRectCallout">
            <a:avLst>
              <a:gd name="adj1" fmla="val -250926"/>
              <a:gd name="adj2" fmla="val -8401"/>
              <a:gd name="adj3" fmla="val 16667"/>
            </a:avLst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>
                <a:solidFill>
                  <a:srgbClr val="FF0000"/>
                </a:solidFill>
              </a:rPr>
              <a:t>ReflN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= Reflexive genitive pronoun + Noun</a:t>
            </a:r>
          </a:p>
        </p:txBody>
      </p:sp>
    </p:spTree>
    <p:extLst>
      <p:ext uri="{BB962C8B-B14F-4D97-AF65-F5344CB8AC3E}">
        <p14:creationId xmlns:p14="http://schemas.microsoft.com/office/powerpoint/2010/main" val="274651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70300" y="225156"/>
            <a:ext cx="7880116" cy="710265"/>
          </a:xfrm>
        </p:spPr>
        <p:txBody>
          <a:bodyPr>
            <a:normAutofit fontScale="90000"/>
          </a:bodyPr>
          <a:lstStyle/>
          <a:p>
            <a:r>
              <a:rPr lang="en-US" b="1" dirty="0" err="1">
                <a:solidFill>
                  <a:srgbClr val="FF0000"/>
                </a:solidFill>
              </a:rPr>
              <a:t>ReflN</a:t>
            </a:r>
            <a:r>
              <a:rPr lang="en-US" b="1" dirty="0"/>
              <a:t> components =</a:t>
            </a:r>
            <a:br>
              <a:rPr lang="en-US" b="1" dirty="0"/>
            </a:br>
            <a:r>
              <a:rPr lang="en-US" b="1" dirty="0"/>
              <a:t>reflexive Genitive pronoun + noun inflection</a:t>
            </a:r>
            <a:r>
              <a:rPr lang="en-GB" b="1" dirty="0"/>
              <a:t> </a:t>
            </a:r>
            <a:endParaRPr lang="en-US" b="1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38325181"/>
              </p:ext>
            </p:extLst>
          </p:nvPr>
        </p:nvGraphicFramePr>
        <p:xfrm>
          <a:off x="670300" y="1064260"/>
          <a:ext cx="7888288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20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20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720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207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Paradigm of reflexive genitive pronoun</a:t>
                      </a:r>
                      <a:r>
                        <a:rPr lang="en-GB" dirty="0">
                          <a:effectLst/>
                        </a:rPr>
                        <a:t> 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Paradigm of noun </a:t>
                      </a:r>
                      <a:r>
                        <a:rPr lang="en-US" sz="1800" b="1" i="1" kern="1200" dirty="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guoibmi</a:t>
                      </a:r>
                      <a:r>
                        <a:rPr lang="en-US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“partner”</a:t>
                      </a:r>
                      <a:r>
                        <a:rPr lang="en-GB" dirty="0">
                          <a:effectLst/>
                        </a:rPr>
                        <a:t> 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000" cap="small">
                          <a:effectLst/>
                          <a:latin typeface="Cambria" charset="0"/>
                          <a:ea typeface="ＭＳ 明朝" charset="-128"/>
                          <a:cs typeface="Times New Roman" charset="0"/>
                        </a:rPr>
                        <a:t>1sg</a:t>
                      </a:r>
                      <a:endParaRPr lang="en-GB" sz="2000">
                        <a:effectLst/>
                        <a:latin typeface="Cambria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000" i="1">
                          <a:effectLst/>
                          <a:latin typeface="Cambria" charset="0"/>
                          <a:ea typeface="ＭＳ 明朝" charset="-128"/>
                          <a:cs typeface="Times New Roman" charset="0"/>
                        </a:rPr>
                        <a:t>ieža-n </a:t>
                      </a:r>
                      <a:endParaRPr lang="en-GB" sz="2000">
                        <a:effectLst/>
                        <a:latin typeface="Cambria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000" cap="small">
                          <a:effectLst/>
                          <a:latin typeface="Cambria" charset="0"/>
                          <a:ea typeface="ＭＳ 明朝" charset="-128"/>
                          <a:cs typeface="Times New Roman" charset="0"/>
                        </a:rPr>
                        <a:t>nom.sg</a:t>
                      </a:r>
                      <a:endParaRPr lang="en-GB" sz="2000">
                        <a:effectLst/>
                        <a:latin typeface="Cambria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000" i="1">
                          <a:effectLst/>
                          <a:latin typeface="Cambria" charset="0"/>
                          <a:ea typeface="ＭＳ 明朝" charset="-128"/>
                          <a:cs typeface="Times New Roman" charset="0"/>
                        </a:rPr>
                        <a:t>guoibmi</a:t>
                      </a:r>
                      <a:endParaRPr lang="en-GB" sz="2000">
                        <a:effectLst/>
                        <a:latin typeface="Cambria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000" cap="small">
                          <a:effectLst/>
                          <a:latin typeface="Cambria" charset="0"/>
                          <a:ea typeface="ＭＳ 明朝" charset="-128"/>
                          <a:cs typeface="Times New Roman" charset="0"/>
                        </a:rPr>
                        <a:t>2sg</a:t>
                      </a:r>
                      <a:endParaRPr lang="en-GB" sz="2000">
                        <a:effectLst/>
                        <a:latin typeface="Cambria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000" i="1" dirty="0" err="1">
                          <a:effectLst/>
                          <a:latin typeface="Cambria" charset="0"/>
                          <a:ea typeface="ＭＳ 明朝" charset="-128"/>
                          <a:cs typeface="Times New Roman" charset="0"/>
                        </a:rPr>
                        <a:t>ieža</a:t>
                      </a:r>
                      <a:r>
                        <a:rPr lang="en-US" sz="2000" i="1" dirty="0">
                          <a:effectLst/>
                          <a:latin typeface="Cambria" charset="0"/>
                          <a:ea typeface="ＭＳ 明朝" charset="-128"/>
                          <a:cs typeface="Times New Roman" charset="0"/>
                        </a:rPr>
                        <a:t>-t</a:t>
                      </a:r>
                      <a:endParaRPr lang="en-GB" sz="2000" dirty="0">
                        <a:effectLst/>
                        <a:latin typeface="Cambria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000" cap="small">
                          <a:effectLst/>
                          <a:latin typeface="Cambria" charset="0"/>
                          <a:ea typeface="ＭＳ 明朝" charset="-128"/>
                          <a:cs typeface="Times New Roman" charset="0"/>
                        </a:rPr>
                        <a:t>gen.sg=acc.sg</a:t>
                      </a:r>
                      <a:endParaRPr lang="en-GB" sz="2000">
                        <a:effectLst/>
                        <a:latin typeface="Cambria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000" i="1">
                          <a:effectLst/>
                          <a:latin typeface="Cambria" charset="0"/>
                          <a:ea typeface="ＭＳ 明朝" charset="-128"/>
                          <a:cs typeface="Times New Roman" charset="0"/>
                        </a:rPr>
                        <a:t>guoimmi </a:t>
                      </a:r>
                      <a:endParaRPr lang="en-GB" sz="2000">
                        <a:effectLst/>
                        <a:latin typeface="Cambria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000" cap="small">
                          <a:effectLst/>
                          <a:latin typeface="Cambria" charset="0"/>
                          <a:ea typeface="ＭＳ 明朝" charset="-128"/>
                          <a:cs typeface="Times New Roman" charset="0"/>
                        </a:rPr>
                        <a:t>3sg</a:t>
                      </a:r>
                      <a:endParaRPr lang="en-GB" sz="2000">
                        <a:effectLst/>
                        <a:latin typeface="Cambria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000" i="1" dirty="0" err="1">
                          <a:effectLst/>
                          <a:latin typeface="Cambria" charset="0"/>
                          <a:ea typeface="ＭＳ 明朝" charset="-128"/>
                          <a:cs typeface="Times New Roman" charset="0"/>
                        </a:rPr>
                        <a:t>ieža</a:t>
                      </a:r>
                      <a:r>
                        <a:rPr lang="en-US" sz="2000" i="1" dirty="0">
                          <a:effectLst/>
                          <a:latin typeface="Cambria" charset="0"/>
                          <a:ea typeface="ＭＳ 明朝" charset="-128"/>
                          <a:cs typeface="Times New Roman" charset="0"/>
                        </a:rPr>
                        <a:t>-s</a:t>
                      </a:r>
                      <a:endParaRPr lang="en-GB" sz="2000" dirty="0">
                        <a:effectLst/>
                        <a:latin typeface="Cambria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000" cap="small">
                          <a:effectLst/>
                          <a:latin typeface="Cambria" charset="0"/>
                          <a:ea typeface="ＭＳ 明朝" charset="-128"/>
                          <a:cs typeface="Times New Roman" charset="0"/>
                        </a:rPr>
                        <a:t>ill.sg</a:t>
                      </a:r>
                      <a:endParaRPr lang="en-GB" sz="2000">
                        <a:effectLst/>
                        <a:latin typeface="Cambria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000" i="1">
                          <a:effectLst/>
                          <a:latin typeface="Cambria" charset="0"/>
                          <a:ea typeface="ＭＳ 明朝" charset="-128"/>
                          <a:cs typeface="Times New Roman" charset="0"/>
                        </a:rPr>
                        <a:t>guoibmá-i </a:t>
                      </a:r>
                      <a:endParaRPr lang="en-GB" sz="2000">
                        <a:effectLst/>
                        <a:latin typeface="Cambria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000" cap="small">
                          <a:effectLst/>
                          <a:latin typeface="Cambria" charset="0"/>
                          <a:ea typeface="ＭＳ 明朝" charset="-128"/>
                          <a:cs typeface="Times New Roman" charset="0"/>
                        </a:rPr>
                        <a:t>1du </a:t>
                      </a:r>
                      <a:endParaRPr lang="en-GB" sz="2000">
                        <a:effectLst/>
                        <a:latin typeface="Cambria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000" i="1">
                          <a:effectLst/>
                          <a:latin typeface="Cambria" charset="0"/>
                          <a:ea typeface="ＭＳ 明朝" charset="-128"/>
                          <a:cs typeface="Times New Roman" charset="0"/>
                        </a:rPr>
                        <a:t>ieža-me </a:t>
                      </a:r>
                      <a:endParaRPr lang="en-GB" sz="2000">
                        <a:effectLst/>
                        <a:latin typeface="Cambria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000" cap="small">
                          <a:effectLst/>
                          <a:latin typeface="Cambria" charset="0"/>
                          <a:ea typeface="ＭＳ 明朝" charset="-128"/>
                          <a:cs typeface="Times New Roman" charset="0"/>
                        </a:rPr>
                        <a:t>loc.sg</a:t>
                      </a:r>
                      <a:endParaRPr lang="en-GB" sz="2000">
                        <a:effectLst/>
                        <a:latin typeface="Cambria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000" i="1">
                          <a:effectLst/>
                          <a:latin typeface="Cambria" charset="0"/>
                          <a:ea typeface="ＭＳ 明朝" charset="-128"/>
                          <a:cs typeface="Times New Roman" charset="0"/>
                        </a:rPr>
                        <a:t>guoimmi-s </a:t>
                      </a:r>
                      <a:endParaRPr lang="en-GB" sz="2000">
                        <a:effectLst/>
                        <a:latin typeface="Cambria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000" cap="small">
                          <a:effectLst/>
                          <a:latin typeface="Cambria" charset="0"/>
                          <a:ea typeface="ＭＳ 明朝" charset="-128"/>
                          <a:cs typeface="Times New Roman" charset="0"/>
                        </a:rPr>
                        <a:t>2du </a:t>
                      </a:r>
                      <a:endParaRPr lang="en-GB" sz="2000">
                        <a:effectLst/>
                        <a:latin typeface="Cambria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000" i="1">
                          <a:effectLst/>
                          <a:latin typeface="Cambria" charset="0"/>
                          <a:ea typeface="ＭＳ 明朝" charset="-128"/>
                          <a:cs typeface="Times New Roman" charset="0"/>
                        </a:rPr>
                        <a:t>ieža-de </a:t>
                      </a:r>
                      <a:endParaRPr lang="en-GB" sz="2000">
                        <a:effectLst/>
                        <a:latin typeface="Cambria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000" cap="small">
                          <a:effectLst/>
                          <a:latin typeface="Cambria" charset="0"/>
                          <a:ea typeface="ＭＳ 明朝" charset="-128"/>
                          <a:cs typeface="Times New Roman" charset="0"/>
                        </a:rPr>
                        <a:t>com.sg=loc.pl</a:t>
                      </a:r>
                      <a:endParaRPr lang="en-GB" sz="2000">
                        <a:effectLst/>
                        <a:latin typeface="Cambria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000" i="1">
                          <a:effectLst/>
                          <a:latin typeface="Cambria" charset="0"/>
                          <a:ea typeface="ＭＳ 明朝" charset="-128"/>
                          <a:cs typeface="Times New Roman" charset="0"/>
                        </a:rPr>
                        <a:t>guimmi-in </a:t>
                      </a:r>
                      <a:endParaRPr lang="en-GB" sz="2000">
                        <a:effectLst/>
                        <a:latin typeface="Cambria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000" cap="small">
                          <a:effectLst/>
                          <a:latin typeface="Cambria" charset="0"/>
                          <a:ea typeface="ＭＳ 明朝" charset="-128"/>
                          <a:cs typeface="Times New Roman" charset="0"/>
                        </a:rPr>
                        <a:t>3du </a:t>
                      </a:r>
                      <a:endParaRPr lang="en-GB" sz="2000">
                        <a:effectLst/>
                        <a:latin typeface="Cambria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000" i="1">
                          <a:effectLst/>
                          <a:latin typeface="Cambria" charset="0"/>
                          <a:ea typeface="ＭＳ 明朝" charset="-128"/>
                          <a:cs typeface="Times New Roman" charset="0"/>
                        </a:rPr>
                        <a:t>ieža-ska </a:t>
                      </a:r>
                      <a:endParaRPr lang="en-GB" sz="2000">
                        <a:effectLst/>
                        <a:latin typeface="Cambria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000" cap="small">
                          <a:effectLst/>
                          <a:latin typeface="Cambria" charset="0"/>
                          <a:ea typeface="ＭＳ 明朝" charset="-128"/>
                          <a:cs typeface="Times New Roman" charset="0"/>
                        </a:rPr>
                        <a:t>nom.pl</a:t>
                      </a:r>
                      <a:endParaRPr lang="en-GB" sz="2000">
                        <a:effectLst/>
                        <a:latin typeface="Cambria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000" i="1">
                          <a:effectLst/>
                          <a:latin typeface="Cambria" charset="0"/>
                          <a:ea typeface="ＭＳ 明朝" charset="-128"/>
                          <a:cs typeface="Times New Roman" charset="0"/>
                        </a:rPr>
                        <a:t>guoimmi-t </a:t>
                      </a:r>
                      <a:endParaRPr lang="en-GB" sz="2000">
                        <a:effectLst/>
                        <a:latin typeface="Cambria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000" cap="small">
                          <a:effectLst/>
                          <a:latin typeface="Cambria" charset="0"/>
                          <a:ea typeface="ＭＳ 明朝" charset="-128"/>
                          <a:cs typeface="Times New Roman" charset="0"/>
                        </a:rPr>
                        <a:t>1pl </a:t>
                      </a:r>
                      <a:endParaRPr lang="en-GB" sz="2000">
                        <a:effectLst/>
                        <a:latin typeface="Cambria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000" i="1">
                          <a:effectLst/>
                          <a:latin typeface="Cambria" charset="0"/>
                          <a:ea typeface="ＭＳ 明朝" charset="-128"/>
                          <a:cs typeface="Times New Roman" charset="0"/>
                        </a:rPr>
                        <a:t>ieža-met </a:t>
                      </a:r>
                      <a:endParaRPr lang="en-GB" sz="2000">
                        <a:effectLst/>
                        <a:latin typeface="Cambria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000" cap="small">
                          <a:effectLst/>
                          <a:latin typeface="Cambria" charset="0"/>
                          <a:ea typeface="ＭＳ 明朝" charset="-128"/>
                          <a:cs typeface="Times New Roman" charset="0"/>
                        </a:rPr>
                        <a:t>gen.pl=acc.pl</a:t>
                      </a:r>
                      <a:endParaRPr lang="en-GB" sz="2000">
                        <a:effectLst/>
                        <a:latin typeface="Cambria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000" i="1">
                          <a:effectLst/>
                          <a:latin typeface="Cambria" charset="0"/>
                          <a:ea typeface="ＭＳ 明朝" charset="-128"/>
                          <a:cs typeface="Times New Roman" charset="0"/>
                        </a:rPr>
                        <a:t>guimmi-id </a:t>
                      </a:r>
                      <a:endParaRPr lang="en-GB" sz="2000">
                        <a:effectLst/>
                        <a:latin typeface="Cambria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000" cap="small">
                          <a:effectLst/>
                          <a:latin typeface="Cambria" charset="0"/>
                          <a:ea typeface="ＭＳ 明朝" charset="-128"/>
                          <a:cs typeface="Times New Roman" charset="0"/>
                        </a:rPr>
                        <a:t>2pl </a:t>
                      </a:r>
                      <a:endParaRPr lang="en-GB" sz="2000">
                        <a:effectLst/>
                        <a:latin typeface="Cambria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000" i="1">
                          <a:effectLst/>
                          <a:latin typeface="Cambria" charset="0"/>
                          <a:ea typeface="ＭＳ 明朝" charset="-128"/>
                          <a:cs typeface="Times New Roman" charset="0"/>
                        </a:rPr>
                        <a:t>ieža-det </a:t>
                      </a:r>
                      <a:endParaRPr lang="en-GB" sz="2000">
                        <a:effectLst/>
                        <a:latin typeface="Cambria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000" cap="small">
                          <a:effectLst/>
                          <a:latin typeface="Cambria" charset="0"/>
                          <a:ea typeface="ＭＳ 明朝" charset="-128"/>
                          <a:cs typeface="Times New Roman" charset="0"/>
                        </a:rPr>
                        <a:t>ill.pl</a:t>
                      </a:r>
                      <a:endParaRPr lang="en-GB" sz="2000">
                        <a:effectLst/>
                        <a:latin typeface="Cambria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000" i="1">
                          <a:effectLst/>
                          <a:latin typeface="Cambria" charset="0"/>
                          <a:ea typeface="ＭＳ 明朝" charset="-128"/>
                          <a:cs typeface="Times New Roman" charset="0"/>
                        </a:rPr>
                        <a:t>guimmi-ide </a:t>
                      </a:r>
                      <a:endParaRPr lang="en-GB" sz="2000">
                        <a:effectLst/>
                        <a:latin typeface="Cambria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000" cap="small">
                          <a:effectLst/>
                          <a:latin typeface="Cambria" charset="0"/>
                          <a:ea typeface="ＭＳ 明朝" charset="-128"/>
                          <a:cs typeface="Times New Roman" charset="0"/>
                        </a:rPr>
                        <a:t>3pl </a:t>
                      </a:r>
                      <a:endParaRPr lang="en-GB" sz="2000">
                        <a:effectLst/>
                        <a:latin typeface="Cambria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000" i="1">
                          <a:effectLst/>
                          <a:latin typeface="Cambria" charset="0"/>
                          <a:ea typeface="ＭＳ 明朝" charset="-128"/>
                          <a:cs typeface="Times New Roman" charset="0"/>
                        </a:rPr>
                        <a:t>ieža-set</a:t>
                      </a:r>
                      <a:endParaRPr lang="en-GB" sz="2000">
                        <a:effectLst/>
                        <a:latin typeface="Cambria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000" cap="small">
                          <a:effectLst/>
                          <a:latin typeface="Cambria" charset="0"/>
                          <a:ea typeface="ＭＳ 明朝" charset="-128"/>
                          <a:cs typeface="Times New Roman" charset="0"/>
                        </a:rPr>
                        <a:t>com.pl</a:t>
                      </a:r>
                      <a:endParaRPr lang="en-GB" sz="2000">
                        <a:effectLst/>
                        <a:latin typeface="Cambria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000" i="1" dirty="0" err="1">
                          <a:effectLst/>
                          <a:latin typeface="Cambria" charset="0"/>
                          <a:ea typeface="ＭＳ 明朝" charset="-128"/>
                          <a:cs typeface="Times New Roman" charset="0"/>
                        </a:rPr>
                        <a:t>guimmi-iguin</a:t>
                      </a:r>
                      <a:r>
                        <a:rPr lang="en-US" sz="2000" i="1" dirty="0">
                          <a:effectLst/>
                          <a:latin typeface="Cambria" charset="0"/>
                          <a:ea typeface="ＭＳ 明朝" charset="-128"/>
                          <a:cs typeface="Times New Roman" charset="0"/>
                        </a:rPr>
                        <a:t> </a:t>
                      </a:r>
                      <a:endParaRPr lang="en-GB" sz="2000" dirty="0">
                        <a:effectLst/>
                        <a:latin typeface="Cambria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Cambria" charset="0"/>
                          <a:ea typeface="ＭＳ 明朝" charset="-128"/>
                          <a:cs typeface="Times New Roman" charset="0"/>
                        </a:rPr>
                        <a:t> </a:t>
                      </a:r>
                      <a:endParaRPr lang="en-GB" sz="2000">
                        <a:effectLst/>
                        <a:latin typeface="Cambria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Cambria" charset="0"/>
                          <a:ea typeface="ＭＳ 明朝" charset="-128"/>
                          <a:cs typeface="Times New Roman" charset="0"/>
                        </a:rPr>
                        <a:t> </a:t>
                      </a:r>
                      <a:endParaRPr lang="en-GB" sz="2000">
                        <a:effectLst/>
                        <a:latin typeface="Cambria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000" cap="small">
                          <a:effectLst/>
                          <a:latin typeface="Cambria" charset="0"/>
                          <a:ea typeface="ＭＳ 明朝" charset="-128"/>
                          <a:cs typeface="Times New Roman" charset="0"/>
                        </a:rPr>
                        <a:t>ess</a:t>
                      </a:r>
                      <a:endParaRPr lang="en-GB" sz="2000">
                        <a:effectLst/>
                        <a:latin typeface="Cambria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000" i="1" dirty="0" err="1">
                          <a:effectLst/>
                          <a:latin typeface="Cambria" charset="0"/>
                          <a:ea typeface="ＭＳ 明朝" charset="-128"/>
                          <a:cs typeface="Times New Roman" charset="0"/>
                        </a:rPr>
                        <a:t>guoibmi</a:t>
                      </a:r>
                      <a:r>
                        <a:rPr lang="en-US" sz="2000" i="1" dirty="0">
                          <a:effectLst/>
                          <a:latin typeface="Cambria" charset="0"/>
                          <a:ea typeface="ＭＳ 明朝" charset="-128"/>
                          <a:cs typeface="Times New Roman" charset="0"/>
                        </a:rPr>
                        <a:t>-n</a:t>
                      </a:r>
                      <a:endParaRPr lang="en-GB" sz="2000" dirty="0">
                        <a:effectLst/>
                        <a:latin typeface="Cambria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512963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1129" y="0"/>
            <a:ext cx="4802871" cy="51435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30621" y="1219200"/>
            <a:ext cx="328973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Use of </a:t>
            </a:r>
            <a:r>
              <a:rPr lang="en-US" sz="2400" b="1" dirty="0" err="1">
                <a:solidFill>
                  <a:srgbClr val="4248FE"/>
                </a:solidFill>
              </a:rPr>
              <a:t>NPx</a:t>
            </a:r>
            <a:r>
              <a:rPr lang="en-US" sz="2400" dirty="0">
                <a:solidFill>
                  <a:srgbClr val="4248FE"/>
                </a:solidFill>
              </a:rPr>
              <a:t> </a:t>
            </a:r>
            <a:r>
              <a:rPr lang="en-US" sz="2400" dirty="0"/>
              <a:t>requires mastery of </a:t>
            </a:r>
            <a:r>
              <a:rPr lang="en-US" sz="2400" b="1" dirty="0"/>
              <a:t>81</a:t>
            </a:r>
            <a:r>
              <a:rPr lang="en-US" sz="2400" dirty="0"/>
              <a:t> additional unique forms, or a noun paradigm with </a:t>
            </a:r>
            <a:r>
              <a:rPr lang="en-US" sz="2400" b="1" dirty="0"/>
              <a:t>130</a:t>
            </a:r>
            <a:r>
              <a:rPr lang="en-US" sz="2400" dirty="0"/>
              <a:t> slots (instead of just 13), with additional complex morphophonemic alternations</a:t>
            </a:r>
          </a:p>
        </p:txBody>
      </p:sp>
    </p:spTree>
    <p:extLst>
      <p:ext uri="{BB962C8B-B14F-4D97-AF65-F5344CB8AC3E}">
        <p14:creationId xmlns:p14="http://schemas.microsoft.com/office/powerpoint/2010/main" val="12638674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525334-BF05-5247-9943-85AC14BA28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b="1" dirty="0" err="1"/>
              <a:t>Two</a:t>
            </a:r>
            <a:r>
              <a:rPr lang="nb-NO" b="1" dirty="0"/>
              <a:t> </a:t>
            </a:r>
            <a:r>
              <a:rPr lang="nb-NO" b="1" dirty="0" err="1"/>
              <a:t>Datasets</a:t>
            </a:r>
            <a:endParaRPr lang="nb-NO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AFC839-D83A-DC42-BA30-F9C2CDFDF6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se-NO" sz="2400" b="1" dirty="0"/>
              <a:t>Longitudinal</a:t>
            </a:r>
            <a:r>
              <a:rPr lang="se-NO" sz="2400" dirty="0"/>
              <a:t>: </a:t>
            </a:r>
            <a:r>
              <a:rPr lang="en-US" sz="2400" dirty="0"/>
              <a:t>&gt;2K examples culled and annotated by hand from &gt;.5M words representing literary works by authors</a:t>
            </a:r>
            <a:r>
              <a:rPr lang="nb-NO" sz="2400" dirty="0"/>
              <a:t> from </a:t>
            </a:r>
            <a:r>
              <a:rPr lang="nb-NO" sz="2400" dirty="0" err="1"/>
              <a:t>three</a:t>
            </a:r>
            <a:r>
              <a:rPr lang="nb-NO" sz="2400" dirty="0"/>
              <a:t> </a:t>
            </a:r>
            <a:r>
              <a:rPr lang="nb-NO" sz="2400" dirty="0" err="1"/>
              <a:t>generations</a:t>
            </a:r>
            <a:endParaRPr lang="nb-NO" sz="2400" dirty="0"/>
          </a:p>
          <a:p>
            <a:pPr marL="342900" lvl="1" indent="0">
              <a:buNone/>
            </a:pPr>
            <a:r>
              <a:rPr lang="nb-NO" sz="2400" dirty="0"/>
              <a:t>	</a:t>
            </a:r>
            <a:r>
              <a:rPr lang="nb-NO" sz="2400" b="1" dirty="0"/>
              <a:t>Loss </a:t>
            </a:r>
            <a:r>
              <a:rPr lang="nb-NO" sz="2400" b="1" dirty="0" err="1"/>
              <a:t>of</a:t>
            </a:r>
            <a:r>
              <a:rPr lang="nb-NO" sz="2400" b="1" dirty="0"/>
              <a:t> </a:t>
            </a:r>
            <a:r>
              <a:rPr lang="nb-NO" sz="2400" b="1" dirty="0" err="1"/>
              <a:t>morphological</a:t>
            </a:r>
            <a:r>
              <a:rPr lang="nb-NO" sz="2400" b="1" dirty="0"/>
              <a:t> </a:t>
            </a:r>
            <a:r>
              <a:rPr lang="nb-NO" sz="2400" b="1" dirty="0" err="1"/>
              <a:t>complexity</a:t>
            </a:r>
            <a:r>
              <a:rPr lang="nb-NO" sz="2400" b="1" dirty="0"/>
              <a:t> </a:t>
            </a:r>
            <a:r>
              <a:rPr lang="nb-NO" sz="2400" dirty="0"/>
              <a:t>(Part 2)</a:t>
            </a:r>
          </a:p>
          <a:p>
            <a:pPr lvl="1"/>
            <a:endParaRPr lang="nb-NO" sz="2400" dirty="0"/>
          </a:p>
          <a:p>
            <a:r>
              <a:rPr lang="nb-NO" sz="2400" dirty="0" err="1"/>
              <a:t>Contemporary</a:t>
            </a:r>
            <a:r>
              <a:rPr lang="nb-NO" sz="2400" dirty="0"/>
              <a:t>: &gt;20K </a:t>
            </a:r>
            <a:r>
              <a:rPr lang="nb-NO" sz="2400" dirty="0" err="1"/>
              <a:t>examples</a:t>
            </a:r>
            <a:r>
              <a:rPr lang="nb-NO" sz="2400" dirty="0"/>
              <a:t> </a:t>
            </a:r>
            <a:r>
              <a:rPr lang="nb-NO" sz="2400" dirty="0" err="1"/>
              <a:t>culled</a:t>
            </a:r>
            <a:r>
              <a:rPr lang="nb-NO" sz="2400" dirty="0"/>
              <a:t> and </a:t>
            </a:r>
            <a:r>
              <a:rPr lang="nb-NO" sz="2400" dirty="0" err="1"/>
              <a:t>annotated</a:t>
            </a:r>
            <a:r>
              <a:rPr lang="nb-NO" sz="2400" dirty="0"/>
              <a:t> </a:t>
            </a:r>
            <a:r>
              <a:rPr lang="nb-NO" sz="2400" dirty="0" err="1"/>
              <a:t>automatically</a:t>
            </a:r>
            <a:r>
              <a:rPr lang="nb-NO" sz="2400" dirty="0"/>
              <a:t> </a:t>
            </a:r>
            <a:r>
              <a:rPr lang="nb-NO" sz="2400" dirty="0" err="1"/>
              <a:t>with</a:t>
            </a:r>
            <a:r>
              <a:rPr lang="nb-NO" sz="2400" dirty="0"/>
              <a:t> </a:t>
            </a:r>
            <a:r>
              <a:rPr lang="nb-NO" sz="2400" dirty="0" err="1"/>
              <a:t>some</a:t>
            </a:r>
            <a:r>
              <a:rPr lang="nb-NO" sz="2400" dirty="0"/>
              <a:t> manual </a:t>
            </a:r>
            <a:r>
              <a:rPr lang="nb-NO" sz="2400" dirty="0" err="1"/>
              <a:t>cleaning</a:t>
            </a:r>
            <a:r>
              <a:rPr lang="nb-NO" sz="2400" dirty="0"/>
              <a:t> from 9.5M </a:t>
            </a:r>
            <a:r>
              <a:rPr lang="nb-NO" sz="2400" dirty="0" err="1"/>
              <a:t>word</a:t>
            </a:r>
            <a:r>
              <a:rPr lang="nb-NO" sz="2400" dirty="0"/>
              <a:t> </a:t>
            </a:r>
            <a:r>
              <a:rPr lang="nb-NO" sz="2400" dirty="0" err="1"/>
              <a:t>newspaper</a:t>
            </a:r>
            <a:r>
              <a:rPr lang="nb-NO" sz="2400" dirty="0"/>
              <a:t> </a:t>
            </a:r>
            <a:r>
              <a:rPr lang="nb-NO" sz="2400" dirty="0" err="1"/>
              <a:t>corpus</a:t>
            </a:r>
            <a:r>
              <a:rPr lang="nb-NO" sz="2400" dirty="0"/>
              <a:t> from 1997-2010</a:t>
            </a:r>
          </a:p>
          <a:p>
            <a:pPr marL="342900" lvl="1" indent="0">
              <a:buNone/>
            </a:pPr>
            <a:r>
              <a:rPr lang="nb-NO" sz="2400" dirty="0"/>
              <a:t>	</a:t>
            </a:r>
            <a:r>
              <a:rPr lang="nb-NO" sz="2400" b="1" dirty="0" err="1"/>
              <a:t>Emergence</a:t>
            </a:r>
            <a:r>
              <a:rPr lang="nb-NO" sz="2400" b="1" dirty="0"/>
              <a:t> </a:t>
            </a:r>
            <a:r>
              <a:rPr lang="nb-NO" sz="2400" b="1" dirty="0" err="1"/>
              <a:t>of</a:t>
            </a:r>
            <a:r>
              <a:rPr lang="nb-NO" sz="2400" b="1" dirty="0"/>
              <a:t> alienable/</a:t>
            </a:r>
            <a:r>
              <a:rPr lang="nb-NO" sz="2400" b="1" dirty="0" err="1"/>
              <a:t>inalienable</a:t>
            </a:r>
            <a:r>
              <a:rPr lang="nb-NO" sz="2400" b="1" dirty="0"/>
              <a:t> </a:t>
            </a:r>
            <a:r>
              <a:rPr lang="nb-NO" sz="2400" dirty="0" err="1"/>
              <a:t>distinction</a:t>
            </a:r>
            <a:r>
              <a:rPr lang="nb-NO" sz="2400" dirty="0"/>
              <a:t> (Part 3)</a:t>
            </a:r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B172345E-AEB9-9C4E-ADE8-630ED5C47FE4}"/>
              </a:ext>
            </a:extLst>
          </p:cNvPr>
          <p:cNvSpPr/>
          <p:nvPr/>
        </p:nvSpPr>
        <p:spPr>
          <a:xfrm>
            <a:off x="628650" y="2453054"/>
            <a:ext cx="745411" cy="31757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A1F2EA65-46FC-A547-87FA-287D5AA73596}"/>
              </a:ext>
            </a:extLst>
          </p:cNvPr>
          <p:cNvSpPr/>
          <p:nvPr/>
        </p:nvSpPr>
        <p:spPr>
          <a:xfrm>
            <a:off x="628649" y="4315145"/>
            <a:ext cx="745411" cy="31757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2371271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92A92A-0DAB-474B-AE03-965D4C9355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 startAt="2"/>
            </a:pPr>
            <a:r>
              <a:rPr lang="en-US" sz="2800" b="1" dirty="0"/>
              <a:t>What Cognitive Linguistics Contributes to Documenting Discrimination </a:t>
            </a:r>
            <a:endParaRPr lang="nb-NO" b="1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007A579B-B388-9C4E-84C5-6D2974343C4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3761685"/>
              </p:ext>
            </p:extLst>
          </p:nvPr>
        </p:nvGraphicFramePr>
        <p:xfrm>
          <a:off x="3312449" y="1170765"/>
          <a:ext cx="5831551" cy="39653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20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76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4228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3986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356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9647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4964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74350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  <a:tabLst>
                          <a:tab pos="180340" algn="l"/>
                        </a:tabLst>
                      </a:pPr>
                      <a:r>
                        <a:rPr lang="ca-ES" sz="1400" b="1" dirty="0" err="1"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Author</a:t>
                      </a:r>
                      <a:endParaRPr lang="en-GB" sz="1400" dirty="0">
                        <a:effectLst/>
                        <a:latin typeface="Calibri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  <a:tabLst>
                          <a:tab pos="180340" algn="l"/>
                        </a:tabLst>
                      </a:pPr>
                      <a:r>
                        <a:rPr lang="ca-ES" sz="1400" b="1" dirty="0" err="1"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Year</a:t>
                      </a:r>
                      <a:r>
                        <a:rPr lang="ca-ES" sz="1400" b="1" dirty="0"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 of </a:t>
                      </a:r>
                      <a:r>
                        <a:rPr lang="ca-ES" sz="1400" b="1" dirty="0" err="1"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Birth</a:t>
                      </a:r>
                      <a:endParaRPr lang="en-GB" sz="1400" dirty="0">
                        <a:effectLst/>
                        <a:latin typeface="Calibri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  <a:tabLst>
                          <a:tab pos="180340" algn="l"/>
                        </a:tabLst>
                      </a:pPr>
                      <a:r>
                        <a:rPr lang="ca-ES" sz="1400" b="1" dirty="0" err="1"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Geography</a:t>
                      </a:r>
                      <a:endParaRPr lang="en-GB" sz="1400" dirty="0">
                        <a:effectLst/>
                        <a:latin typeface="Calibri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  <a:tabLst>
                          <a:tab pos="180340" algn="l"/>
                        </a:tabLst>
                      </a:pPr>
                      <a:r>
                        <a:rPr lang="ca-ES" sz="1400" b="1"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Number of words</a:t>
                      </a:r>
                      <a:endParaRPr lang="en-GB" sz="1400">
                        <a:effectLst/>
                        <a:latin typeface="Calibri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  <a:tabLst>
                          <a:tab pos="180340" algn="l"/>
                        </a:tabLst>
                      </a:pPr>
                      <a:r>
                        <a:rPr lang="ca-ES" sz="1400" b="1" dirty="0"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# </a:t>
                      </a:r>
                      <a:r>
                        <a:rPr lang="ca-ES" sz="1400" b="1" dirty="0" err="1"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NPx</a:t>
                      </a:r>
                      <a:r>
                        <a:rPr lang="ca-ES" sz="1400" b="1" dirty="0"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r>
                        <a:rPr lang="ca-ES" sz="1400" b="1" dirty="0" err="1"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exx</a:t>
                      </a:r>
                      <a:endParaRPr lang="en-GB" sz="1400" dirty="0">
                        <a:effectLst/>
                        <a:latin typeface="Calibri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  <a:tabLst>
                          <a:tab pos="180340" algn="l"/>
                        </a:tabLst>
                      </a:pPr>
                      <a:r>
                        <a:rPr lang="ca-ES" sz="1400" b="1" dirty="0"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# </a:t>
                      </a:r>
                      <a:r>
                        <a:rPr lang="ca-ES" sz="1400" b="1" dirty="0" err="1"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ReflN</a:t>
                      </a:r>
                      <a:r>
                        <a:rPr lang="ca-ES" sz="1400" b="1" dirty="0"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r>
                        <a:rPr lang="ca-ES" sz="1400" b="1" dirty="0" err="1"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exx</a:t>
                      </a:r>
                      <a:endParaRPr lang="en-GB" sz="1400" dirty="0">
                        <a:effectLst/>
                        <a:latin typeface="Calibri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  <a:tabLst>
                          <a:tab pos="180340" algn="l"/>
                        </a:tabLst>
                      </a:pPr>
                      <a:r>
                        <a:rPr lang="ca-ES" sz="1400" b="1" dirty="0" err="1"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Proportion</a:t>
                      </a:r>
                      <a:r>
                        <a:rPr lang="ca-ES" sz="1400" b="1" dirty="0"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r>
                        <a:rPr lang="ca-ES" sz="1400" b="1" dirty="0" err="1"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ReflN</a:t>
                      </a:r>
                      <a:endParaRPr lang="en-GB" sz="1400" dirty="0">
                        <a:effectLst/>
                        <a:latin typeface="Calibri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7833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  <a:tabLst>
                          <a:tab pos="180340" algn="l"/>
                        </a:tabLst>
                      </a:pPr>
                      <a:r>
                        <a:rPr lang="ca-ES" sz="1400" dirty="0"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A. </a:t>
                      </a:r>
                      <a:r>
                        <a:rPr lang="ca-ES" sz="1400" dirty="0" err="1"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Larsen</a:t>
                      </a:r>
                      <a:r>
                        <a:rPr lang="ca-ES" sz="1400" dirty="0"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endParaRPr lang="en-GB" sz="1400" dirty="0">
                        <a:effectLst/>
                        <a:latin typeface="Calibri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  <a:tabLst>
                          <a:tab pos="180340" algn="l"/>
                        </a:tabLst>
                      </a:pPr>
                      <a:r>
                        <a:rPr lang="ca-ES" sz="1400"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1870</a:t>
                      </a:r>
                      <a:endParaRPr lang="en-GB" sz="1400">
                        <a:effectLst/>
                        <a:latin typeface="Calibri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  <a:tabLst>
                          <a:tab pos="180340" algn="l"/>
                        </a:tabLst>
                      </a:pPr>
                      <a:r>
                        <a:rPr lang="ca-ES" sz="1400"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West</a:t>
                      </a:r>
                      <a:endParaRPr lang="en-GB" sz="1400">
                        <a:effectLst/>
                        <a:latin typeface="Calibri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  <a:tabLst>
                          <a:tab pos="180340" algn="l"/>
                        </a:tabLst>
                      </a:pPr>
                      <a:r>
                        <a:rPr lang="ca-ES" sz="1400" dirty="0"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10 150</a:t>
                      </a:r>
                      <a:endParaRPr lang="en-GB" sz="1400" dirty="0">
                        <a:effectLst/>
                        <a:latin typeface="Calibri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  <a:tabLst>
                          <a:tab pos="180340" algn="l"/>
                        </a:tabLst>
                      </a:pPr>
                      <a:r>
                        <a:rPr lang="ca-ES" sz="1400"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151</a:t>
                      </a:r>
                      <a:endParaRPr lang="en-GB" sz="1400">
                        <a:effectLst/>
                        <a:latin typeface="Calibri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  <a:tabLst>
                          <a:tab pos="180340" algn="l"/>
                        </a:tabLst>
                      </a:pPr>
                      <a:r>
                        <a:rPr lang="ca-ES" sz="1400" dirty="0"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12</a:t>
                      </a:r>
                      <a:endParaRPr lang="en-GB" sz="1400" dirty="0">
                        <a:effectLst/>
                        <a:latin typeface="Calibri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  <a:tabLst>
                          <a:tab pos="180340" algn="l"/>
                        </a:tabLst>
                      </a:pPr>
                      <a:r>
                        <a:rPr lang="ca-ES" sz="1400" b="1" dirty="0"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0.07</a:t>
                      </a:r>
                      <a:endParaRPr lang="en-GB" sz="1400" b="1" dirty="0">
                        <a:effectLst/>
                        <a:latin typeface="Calibri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7833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  <a:tabLst>
                          <a:tab pos="180340" algn="l"/>
                        </a:tabLst>
                      </a:pPr>
                      <a:r>
                        <a:rPr lang="ca-ES" sz="1400" dirty="0" err="1"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J</a:t>
                      </a:r>
                      <a:r>
                        <a:rPr lang="ca-ES" sz="1400" dirty="0"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. </a:t>
                      </a:r>
                      <a:r>
                        <a:rPr lang="ca-ES" sz="1400" dirty="0" err="1"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Turi</a:t>
                      </a:r>
                      <a:r>
                        <a:rPr lang="ca-ES" sz="1400" dirty="0"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endParaRPr lang="en-GB" sz="1400" dirty="0">
                        <a:effectLst/>
                        <a:latin typeface="Calibri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  <a:tabLst>
                          <a:tab pos="180340" algn="l"/>
                        </a:tabLst>
                      </a:pPr>
                      <a:r>
                        <a:rPr lang="ca-ES" sz="1400" dirty="0"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1895</a:t>
                      </a:r>
                      <a:endParaRPr lang="en-GB" sz="1400" dirty="0">
                        <a:effectLst/>
                        <a:latin typeface="Calibri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  <a:tabLst>
                          <a:tab pos="180340" algn="l"/>
                        </a:tabLst>
                      </a:pPr>
                      <a:r>
                        <a:rPr lang="ca-ES" sz="1400"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West</a:t>
                      </a:r>
                      <a:endParaRPr lang="en-GB" sz="1400">
                        <a:effectLst/>
                        <a:latin typeface="Calibri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  <a:tabLst>
                          <a:tab pos="180340" algn="l"/>
                        </a:tabLst>
                      </a:pPr>
                      <a:r>
                        <a:rPr lang="ca-ES" sz="1400" dirty="0"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48 559</a:t>
                      </a:r>
                      <a:endParaRPr lang="en-GB" sz="1400" dirty="0">
                        <a:effectLst/>
                        <a:latin typeface="Calibri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  <a:tabLst>
                          <a:tab pos="180340" algn="l"/>
                        </a:tabLst>
                      </a:pPr>
                      <a:r>
                        <a:rPr lang="ca-ES" sz="1400"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89</a:t>
                      </a:r>
                      <a:endParaRPr lang="en-GB" sz="1400">
                        <a:effectLst/>
                        <a:latin typeface="Calibri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  <a:tabLst>
                          <a:tab pos="180340" algn="l"/>
                        </a:tabLst>
                      </a:pPr>
                      <a:r>
                        <a:rPr lang="ca-ES" sz="1400"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24</a:t>
                      </a:r>
                      <a:endParaRPr lang="en-GB" sz="1400">
                        <a:effectLst/>
                        <a:latin typeface="Calibri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  <a:tabLst>
                          <a:tab pos="180340" algn="l"/>
                        </a:tabLst>
                      </a:pPr>
                      <a:r>
                        <a:rPr lang="ca-ES" sz="1400" b="1" dirty="0"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0.21</a:t>
                      </a:r>
                      <a:endParaRPr lang="en-GB" sz="1400" b="1" dirty="0">
                        <a:effectLst/>
                        <a:latin typeface="Calibri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7833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  <a:tabLst>
                          <a:tab pos="180340" algn="l"/>
                        </a:tabLst>
                      </a:pPr>
                      <a:r>
                        <a:rPr lang="ca-ES" sz="1400"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K. N. Turi </a:t>
                      </a:r>
                      <a:endParaRPr lang="en-GB" sz="1400">
                        <a:effectLst/>
                        <a:latin typeface="Calibri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  <a:tabLst>
                          <a:tab pos="180340" algn="l"/>
                        </a:tabLst>
                      </a:pPr>
                      <a:r>
                        <a:rPr lang="ca-ES" sz="1400" dirty="0"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1895</a:t>
                      </a:r>
                      <a:endParaRPr lang="en-GB" sz="1400" dirty="0">
                        <a:effectLst/>
                        <a:latin typeface="Calibri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  <a:tabLst>
                          <a:tab pos="180340" algn="l"/>
                        </a:tabLst>
                      </a:pPr>
                      <a:r>
                        <a:rPr lang="ca-ES" sz="1400"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West</a:t>
                      </a:r>
                      <a:endParaRPr lang="en-GB" sz="1400">
                        <a:effectLst/>
                        <a:latin typeface="Calibri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  <a:tabLst>
                          <a:tab pos="180340" algn="l"/>
                        </a:tabLst>
                      </a:pPr>
                      <a:r>
                        <a:rPr lang="ca-ES" sz="1400" dirty="0"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23 400</a:t>
                      </a:r>
                      <a:endParaRPr lang="en-GB" sz="1400" dirty="0">
                        <a:effectLst/>
                        <a:latin typeface="Calibri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  <a:tabLst>
                          <a:tab pos="180340" algn="l"/>
                        </a:tabLst>
                      </a:pPr>
                      <a:r>
                        <a:rPr lang="ca-ES" sz="1400"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43</a:t>
                      </a:r>
                      <a:endParaRPr lang="en-GB" sz="1400">
                        <a:effectLst/>
                        <a:latin typeface="Calibri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  <a:tabLst>
                          <a:tab pos="180340" algn="l"/>
                        </a:tabLst>
                      </a:pPr>
                      <a:r>
                        <a:rPr lang="ca-ES" sz="1400"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3</a:t>
                      </a:r>
                      <a:endParaRPr lang="en-GB" sz="1400">
                        <a:effectLst/>
                        <a:latin typeface="Calibri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  <a:tabLst>
                          <a:tab pos="180340" algn="l"/>
                        </a:tabLst>
                      </a:pPr>
                      <a:r>
                        <a:rPr lang="ca-ES" sz="1400" b="1" dirty="0"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0.07</a:t>
                      </a:r>
                      <a:endParaRPr lang="en-GB" sz="1400" b="1" dirty="0">
                        <a:effectLst/>
                        <a:latin typeface="Calibri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5666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  <a:tabLst>
                          <a:tab pos="180340" algn="l"/>
                        </a:tabLst>
                      </a:pPr>
                      <a:r>
                        <a:rPr lang="ca-ES" sz="1400"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H. A. Guttorm </a:t>
                      </a:r>
                      <a:endParaRPr lang="en-GB" sz="1400">
                        <a:effectLst/>
                        <a:latin typeface="Calibri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  <a:tabLst>
                          <a:tab pos="180340" algn="l"/>
                        </a:tabLst>
                      </a:pPr>
                      <a:r>
                        <a:rPr lang="ca-ES" sz="1400" dirty="0"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1907</a:t>
                      </a:r>
                      <a:endParaRPr lang="en-GB" sz="1400" dirty="0">
                        <a:effectLst/>
                        <a:latin typeface="Calibri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  <a:tabLst>
                          <a:tab pos="180340" algn="l"/>
                        </a:tabLst>
                      </a:pPr>
                      <a:r>
                        <a:rPr lang="ca-ES" sz="1400"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East</a:t>
                      </a:r>
                      <a:endParaRPr lang="en-GB" sz="1400">
                        <a:effectLst/>
                        <a:latin typeface="Calibri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  <a:tabLst>
                          <a:tab pos="180340" algn="l"/>
                        </a:tabLst>
                      </a:pPr>
                      <a:r>
                        <a:rPr lang="ca-ES" sz="1400" dirty="0"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28 500</a:t>
                      </a:r>
                      <a:endParaRPr lang="en-GB" sz="1400" dirty="0">
                        <a:effectLst/>
                        <a:latin typeface="Calibri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  <a:tabLst>
                          <a:tab pos="180340" algn="l"/>
                        </a:tabLst>
                      </a:pPr>
                      <a:r>
                        <a:rPr lang="ca-ES" sz="1400"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259</a:t>
                      </a:r>
                      <a:endParaRPr lang="en-GB" sz="1400">
                        <a:effectLst/>
                        <a:latin typeface="Calibri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  <a:tabLst>
                          <a:tab pos="180340" algn="l"/>
                        </a:tabLst>
                      </a:pPr>
                      <a:r>
                        <a:rPr lang="ca-ES" sz="1400"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9</a:t>
                      </a:r>
                      <a:endParaRPr lang="en-GB" sz="1400">
                        <a:effectLst/>
                        <a:latin typeface="Calibri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  <a:tabLst>
                          <a:tab pos="180340" algn="l"/>
                        </a:tabLst>
                      </a:pPr>
                      <a:r>
                        <a:rPr lang="ca-ES" sz="1400" b="1" dirty="0"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0.03</a:t>
                      </a:r>
                      <a:endParaRPr lang="en-GB" sz="1400" b="1" dirty="0">
                        <a:effectLst/>
                        <a:latin typeface="Calibri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7833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  <a:tabLst>
                          <a:tab pos="180340" algn="l"/>
                        </a:tabLst>
                      </a:pPr>
                      <a:r>
                        <a:rPr lang="ca-ES" sz="1400"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M. Bongo </a:t>
                      </a:r>
                      <a:endParaRPr lang="en-GB" sz="1400">
                        <a:effectLst/>
                        <a:latin typeface="Calibri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  <a:tabLst>
                          <a:tab pos="180340" algn="l"/>
                        </a:tabLst>
                      </a:pPr>
                      <a:r>
                        <a:rPr lang="ca-ES" sz="1400"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1923</a:t>
                      </a:r>
                      <a:endParaRPr lang="en-GB" sz="1400">
                        <a:effectLst/>
                        <a:latin typeface="Calibri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  <a:tabLst>
                          <a:tab pos="180340" algn="l"/>
                        </a:tabLst>
                      </a:pPr>
                      <a:r>
                        <a:rPr lang="ca-ES" sz="1400" dirty="0" err="1"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West</a:t>
                      </a:r>
                      <a:endParaRPr lang="en-GB" sz="1400" dirty="0">
                        <a:effectLst/>
                        <a:latin typeface="Calibri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  <a:tabLst>
                          <a:tab pos="180340" algn="l"/>
                        </a:tabLst>
                      </a:pPr>
                      <a:r>
                        <a:rPr lang="ca-ES" sz="1400" dirty="0"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8060</a:t>
                      </a:r>
                      <a:endParaRPr lang="en-GB" sz="1400" dirty="0">
                        <a:effectLst/>
                        <a:latin typeface="Calibri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  <a:tabLst>
                          <a:tab pos="180340" algn="l"/>
                        </a:tabLst>
                      </a:pPr>
                      <a:r>
                        <a:rPr lang="ca-ES" sz="1400"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16</a:t>
                      </a:r>
                      <a:endParaRPr lang="en-GB" sz="1400">
                        <a:effectLst/>
                        <a:latin typeface="Calibri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  <a:tabLst>
                          <a:tab pos="180340" algn="l"/>
                        </a:tabLst>
                      </a:pPr>
                      <a:r>
                        <a:rPr lang="ca-ES" sz="1400"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1</a:t>
                      </a:r>
                      <a:endParaRPr lang="en-GB" sz="1400">
                        <a:effectLst/>
                        <a:latin typeface="Calibri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  <a:tabLst>
                          <a:tab pos="180340" algn="l"/>
                        </a:tabLst>
                      </a:pPr>
                      <a:r>
                        <a:rPr lang="ca-ES" sz="1400" b="1" dirty="0"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0.06</a:t>
                      </a:r>
                      <a:endParaRPr lang="en-GB" sz="1400" b="1" dirty="0">
                        <a:effectLst/>
                        <a:latin typeface="Calibri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7833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  <a:tabLst>
                          <a:tab pos="180340" algn="l"/>
                        </a:tabLst>
                      </a:pPr>
                      <a:r>
                        <a:rPr lang="ca-ES" sz="1400" dirty="0"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A. O. Eira </a:t>
                      </a:r>
                      <a:endParaRPr lang="en-GB" sz="1400" dirty="0">
                        <a:effectLst/>
                        <a:latin typeface="Calibri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  <a:tabLst>
                          <a:tab pos="180340" algn="l"/>
                        </a:tabLst>
                      </a:pPr>
                      <a:r>
                        <a:rPr lang="ca-ES" sz="1400"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1927</a:t>
                      </a:r>
                      <a:endParaRPr lang="en-GB" sz="1400">
                        <a:effectLst/>
                        <a:latin typeface="Calibri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  <a:tabLst>
                          <a:tab pos="180340" algn="l"/>
                        </a:tabLst>
                      </a:pPr>
                      <a:r>
                        <a:rPr lang="ca-ES" sz="1400" dirty="0" err="1"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West</a:t>
                      </a:r>
                      <a:endParaRPr lang="en-GB" sz="1400" dirty="0">
                        <a:effectLst/>
                        <a:latin typeface="Calibri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  <a:tabLst>
                          <a:tab pos="180340" algn="l"/>
                        </a:tabLst>
                      </a:pPr>
                      <a:r>
                        <a:rPr lang="ca-ES" sz="1400"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14 600</a:t>
                      </a:r>
                      <a:endParaRPr lang="en-GB" sz="1400">
                        <a:effectLst/>
                        <a:latin typeface="Calibri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  <a:tabLst>
                          <a:tab pos="180340" algn="l"/>
                        </a:tabLst>
                      </a:pPr>
                      <a:r>
                        <a:rPr lang="ca-ES" sz="1400"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35</a:t>
                      </a:r>
                      <a:endParaRPr lang="en-GB" sz="1400">
                        <a:effectLst/>
                        <a:latin typeface="Calibri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  <a:tabLst>
                          <a:tab pos="180340" algn="l"/>
                        </a:tabLst>
                      </a:pPr>
                      <a:r>
                        <a:rPr lang="ca-ES" sz="1400"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3</a:t>
                      </a:r>
                      <a:endParaRPr lang="en-GB" sz="1400">
                        <a:effectLst/>
                        <a:latin typeface="Calibri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  <a:tabLst>
                          <a:tab pos="180340" algn="l"/>
                        </a:tabLst>
                      </a:pPr>
                      <a:r>
                        <a:rPr lang="ca-ES" sz="1400" b="1" dirty="0"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0.08</a:t>
                      </a:r>
                      <a:endParaRPr lang="en-GB" sz="1400" b="1" dirty="0">
                        <a:effectLst/>
                        <a:latin typeface="Calibri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7833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  <a:tabLst>
                          <a:tab pos="180340" algn="l"/>
                        </a:tabLst>
                      </a:pPr>
                      <a:r>
                        <a:rPr lang="ca-ES" sz="1400" dirty="0"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J.-Á. </a:t>
                      </a:r>
                      <a:r>
                        <a:rPr lang="ca-ES" sz="1400" dirty="0" err="1"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Vest</a:t>
                      </a:r>
                      <a:r>
                        <a:rPr lang="ca-ES" sz="1400" dirty="0"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endParaRPr lang="en-GB" sz="1400" dirty="0">
                        <a:effectLst/>
                        <a:latin typeface="Calibri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  <a:tabLst>
                          <a:tab pos="180340" algn="l"/>
                        </a:tabLst>
                      </a:pPr>
                      <a:r>
                        <a:rPr lang="ca-ES" sz="1400"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1948</a:t>
                      </a:r>
                      <a:endParaRPr lang="en-GB" sz="1400">
                        <a:effectLst/>
                        <a:latin typeface="Calibri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  <a:tabLst>
                          <a:tab pos="180340" algn="l"/>
                        </a:tabLst>
                      </a:pPr>
                      <a:r>
                        <a:rPr lang="ca-ES" sz="1400"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East</a:t>
                      </a:r>
                      <a:endParaRPr lang="en-GB" sz="1400">
                        <a:effectLst/>
                        <a:latin typeface="Calibri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  <a:tabLst>
                          <a:tab pos="180340" algn="l"/>
                        </a:tabLst>
                      </a:pPr>
                      <a:r>
                        <a:rPr lang="ca-ES" sz="1400" dirty="0"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151 592</a:t>
                      </a:r>
                      <a:endParaRPr lang="en-GB" sz="1400" dirty="0">
                        <a:effectLst/>
                        <a:latin typeface="Calibri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  <a:tabLst>
                          <a:tab pos="180340" algn="l"/>
                        </a:tabLst>
                      </a:pPr>
                      <a:r>
                        <a:rPr lang="ca-ES" sz="1400"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512</a:t>
                      </a:r>
                      <a:endParaRPr lang="en-GB" sz="1400">
                        <a:effectLst/>
                        <a:latin typeface="Calibri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  <a:tabLst>
                          <a:tab pos="180340" algn="l"/>
                        </a:tabLst>
                      </a:pPr>
                      <a:r>
                        <a:rPr lang="ca-ES" sz="1400"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378</a:t>
                      </a:r>
                      <a:endParaRPr lang="en-GB" sz="1400">
                        <a:effectLst/>
                        <a:latin typeface="Calibri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  <a:tabLst>
                          <a:tab pos="180340" algn="l"/>
                        </a:tabLst>
                      </a:pPr>
                      <a:r>
                        <a:rPr lang="ca-ES" sz="1400" b="1" dirty="0"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0.42</a:t>
                      </a:r>
                      <a:endParaRPr lang="en-GB" sz="1400" b="1" dirty="0">
                        <a:effectLst/>
                        <a:latin typeface="Calibri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47833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  <a:tabLst>
                          <a:tab pos="180340" algn="l"/>
                        </a:tabLst>
                      </a:pPr>
                      <a:r>
                        <a:rPr lang="ca-ES" sz="1400" dirty="0"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K. </a:t>
                      </a:r>
                      <a:r>
                        <a:rPr lang="ca-ES" sz="1400" dirty="0" err="1"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Paltto</a:t>
                      </a:r>
                      <a:r>
                        <a:rPr lang="ca-ES" sz="1400" dirty="0"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endParaRPr lang="en-GB" sz="1400" dirty="0">
                        <a:effectLst/>
                        <a:latin typeface="Calibri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  <a:tabLst>
                          <a:tab pos="180340" algn="l"/>
                        </a:tabLst>
                      </a:pPr>
                      <a:r>
                        <a:rPr lang="ca-ES" sz="1400"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1947</a:t>
                      </a:r>
                      <a:endParaRPr lang="en-GB" sz="1400">
                        <a:effectLst/>
                        <a:latin typeface="Calibri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  <a:tabLst>
                          <a:tab pos="180340" algn="l"/>
                        </a:tabLst>
                      </a:pPr>
                      <a:r>
                        <a:rPr lang="ca-ES" sz="1400"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East</a:t>
                      </a:r>
                      <a:endParaRPr lang="en-GB" sz="1400">
                        <a:effectLst/>
                        <a:latin typeface="Calibri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  <a:tabLst>
                          <a:tab pos="180340" algn="l"/>
                        </a:tabLst>
                      </a:pPr>
                      <a:r>
                        <a:rPr lang="ca-ES" sz="1400" dirty="0"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81 700</a:t>
                      </a:r>
                      <a:endParaRPr lang="en-GB" sz="1400" dirty="0">
                        <a:effectLst/>
                        <a:latin typeface="Calibri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  <a:tabLst>
                          <a:tab pos="180340" algn="l"/>
                        </a:tabLst>
                      </a:pPr>
                      <a:r>
                        <a:rPr lang="ca-ES" sz="1400"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145</a:t>
                      </a:r>
                      <a:endParaRPr lang="en-GB" sz="1400">
                        <a:effectLst/>
                        <a:latin typeface="Calibri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  <a:tabLst>
                          <a:tab pos="180340" algn="l"/>
                        </a:tabLst>
                      </a:pPr>
                      <a:r>
                        <a:rPr lang="ca-ES" sz="1400"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51</a:t>
                      </a:r>
                      <a:endParaRPr lang="en-GB" sz="1400">
                        <a:effectLst/>
                        <a:latin typeface="Calibri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  <a:tabLst>
                          <a:tab pos="180340" algn="l"/>
                        </a:tabLst>
                      </a:pPr>
                      <a:r>
                        <a:rPr lang="ca-ES" sz="1400" b="1" dirty="0"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0.26</a:t>
                      </a:r>
                      <a:endParaRPr lang="en-GB" sz="1400" b="1" dirty="0">
                        <a:effectLst/>
                        <a:latin typeface="Calibri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47833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  <a:tabLst>
                          <a:tab pos="180340" algn="l"/>
                        </a:tabLst>
                      </a:pPr>
                      <a:r>
                        <a:rPr lang="ca-ES" sz="1400" dirty="0"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E. M. Vars </a:t>
                      </a:r>
                      <a:endParaRPr lang="en-GB" sz="1400" dirty="0">
                        <a:effectLst/>
                        <a:latin typeface="Calibri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  <a:tabLst>
                          <a:tab pos="180340" algn="l"/>
                        </a:tabLst>
                      </a:pPr>
                      <a:r>
                        <a:rPr lang="ca-ES" sz="1400"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1957</a:t>
                      </a:r>
                      <a:endParaRPr lang="en-GB" sz="1400">
                        <a:effectLst/>
                        <a:latin typeface="Calibri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  <a:tabLst>
                          <a:tab pos="180340" algn="l"/>
                        </a:tabLst>
                      </a:pPr>
                      <a:r>
                        <a:rPr lang="ca-ES" sz="1400"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West</a:t>
                      </a:r>
                      <a:endParaRPr lang="en-GB" sz="1400">
                        <a:effectLst/>
                        <a:latin typeface="Calibri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  <a:tabLst>
                          <a:tab pos="180340" algn="l"/>
                        </a:tabLst>
                      </a:pPr>
                      <a:r>
                        <a:rPr lang="ca-ES" sz="1400" dirty="0"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92 500</a:t>
                      </a:r>
                      <a:endParaRPr lang="en-GB" sz="1400" dirty="0">
                        <a:effectLst/>
                        <a:latin typeface="Calibri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  <a:tabLst>
                          <a:tab pos="180340" algn="l"/>
                        </a:tabLst>
                      </a:pPr>
                      <a:r>
                        <a:rPr lang="ca-ES" sz="1400" dirty="0"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187</a:t>
                      </a:r>
                      <a:endParaRPr lang="en-GB" sz="1400" dirty="0">
                        <a:effectLst/>
                        <a:latin typeface="Calibri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  <a:tabLst>
                          <a:tab pos="180340" algn="l"/>
                        </a:tabLst>
                      </a:pPr>
                      <a:r>
                        <a:rPr lang="ca-ES" sz="1400" dirty="0"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156</a:t>
                      </a:r>
                      <a:endParaRPr lang="en-GB" sz="1400" dirty="0">
                        <a:effectLst/>
                        <a:latin typeface="Calibri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  <a:tabLst>
                          <a:tab pos="180340" algn="l"/>
                        </a:tabLst>
                      </a:pPr>
                      <a:r>
                        <a:rPr lang="ca-ES" sz="1400" b="1" dirty="0"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0.45</a:t>
                      </a:r>
                      <a:endParaRPr lang="en-GB" sz="1400" b="1" dirty="0">
                        <a:effectLst/>
                        <a:latin typeface="Calibri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95666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  <a:tabLst>
                          <a:tab pos="180340" algn="l"/>
                        </a:tabLst>
                      </a:pPr>
                      <a:r>
                        <a:rPr lang="ca-ES" sz="1400" dirty="0" err="1"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J</a:t>
                      </a:r>
                      <a:r>
                        <a:rPr lang="ca-ES" sz="1400" dirty="0"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. M. </a:t>
                      </a:r>
                      <a:r>
                        <a:rPr lang="ca-ES" sz="1400" dirty="0" err="1"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Mienna</a:t>
                      </a:r>
                      <a:r>
                        <a:rPr lang="ca-ES" sz="1400" dirty="0"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endParaRPr lang="en-GB" sz="1400" dirty="0">
                        <a:effectLst/>
                        <a:latin typeface="Calibri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  <a:tabLst>
                          <a:tab pos="180340" algn="l"/>
                        </a:tabLst>
                      </a:pPr>
                      <a:r>
                        <a:rPr lang="ca-ES" sz="1400"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1972</a:t>
                      </a:r>
                      <a:endParaRPr lang="en-GB" sz="1400">
                        <a:effectLst/>
                        <a:latin typeface="Calibri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  <a:tabLst>
                          <a:tab pos="180340" algn="l"/>
                        </a:tabLst>
                      </a:pPr>
                      <a:r>
                        <a:rPr lang="ca-ES" sz="1400"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West</a:t>
                      </a:r>
                      <a:endParaRPr lang="en-GB" sz="1400">
                        <a:effectLst/>
                        <a:latin typeface="Calibri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  <a:tabLst>
                          <a:tab pos="180340" algn="l"/>
                        </a:tabLst>
                      </a:pPr>
                      <a:r>
                        <a:rPr lang="ca-ES" sz="1400" dirty="0"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49 100</a:t>
                      </a:r>
                      <a:endParaRPr lang="en-GB" sz="1400" dirty="0">
                        <a:effectLst/>
                        <a:latin typeface="Calibri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  <a:tabLst>
                          <a:tab pos="180340" algn="l"/>
                        </a:tabLst>
                      </a:pPr>
                      <a:r>
                        <a:rPr lang="ca-ES" sz="1400" dirty="0"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20</a:t>
                      </a:r>
                      <a:endParaRPr lang="en-GB" sz="1400" dirty="0">
                        <a:effectLst/>
                        <a:latin typeface="Calibri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  <a:tabLst>
                          <a:tab pos="180340" algn="l"/>
                        </a:tabLst>
                      </a:pPr>
                      <a:r>
                        <a:rPr lang="ca-ES" sz="1400" dirty="0"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68</a:t>
                      </a:r>
                      <a:endParaRPr lang="en-GB" sz="1400" dirty="0">
                        <a:effectLst/>
                        <a:latin typeface="Calibri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  <a:tabLst>
                          <a:tab pos="180340" algn="l"/>
                        </a:tabLst>
                      </a:pPr>
                      <a:r>
                        <a:rPr lang="ca-ES" sz="1400" b="1" dirty="0"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0.77</a:t>
                      </a:r>
                      <a:endParaRPr lang="en-GB" sz="1400" b="1" dirty="0">
                        <a:effectLst/>
                        <a:latin typeface="Calibri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47833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  <a:tabLst>
                          <a:tab pos="180340" algn="l"/>
                        </a:tabLst>
                      </a:pPr>
                      <a:r>
                        <a:rPr lang="ca-ES" sz="1400" dirty="0"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M. </a:t>
                      </a:r>
                      <a:r>
                        <a:rPr lang="ca-ES" sz="1400" dirty="0" err="1"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Á</a:t>
                      </a:r>
                      <a:r>
                        <a:rPr lang="ca-ES" sz="1400" dirty="0"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. Sara </a:t>
                      </a:r>
                      <a:endParaRPr lang="en-GB" sz="1400" dirty="0">
                        <a:effectLst/>
                        <a:latin typeface="Calibri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  <a:tabLst>
                          <a:tab pos="180340" algn="l"/>
                        </a:tabLst>
                      </a:pPr>
                      <a:r>
                        <a:rPr lang="ca-ES" sz="1400" dirty="0"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1983</a:t>
                      </a:r>
                      <a:endParaRPr lang="en-GB" sz="1400" dirty="0">
                        <a:effectLst/>
                        <a:latin typeface="Calibri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  <a:tabLst>
                          <a:tab pos="180340" algn="l"/>
                        </a:tabLst>
                      </a:pPr>
                      <a:r>
                        <a:rPr lang="ca-ES" sz="1400" dirty="0" err="1"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West</a:t>
                      </a:r>
                      <a:endParaRPr lang="en-GB" sz="1400" dirty="0">
                        <a:effectLst/>
                        <a:latin typeface="Calibri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  <a:tabLst>
                          <a:tab pos="180340" algn="l"/>
                        </a:tabLst>
                      </a:pPr>
                      <a:r>
                        <a:rPr lang="ca-ES" sz="1400" dirty="0"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29 800</a:t>
                      </a:r>
                      <a:endParaRPr lang="en-GB" sz="1400" dirty="0">
                        <a:effectLst/>
                        <a:latin typeface="Calibri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  <a:tabLst>
                          <a:tab pos="180340" algn="l"/>
                        </a:tabLst>
                      </a:pPr>
                      <a:r>
                        <a:rPr lang="ca-ES" sz="1400" dirty="0"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57</a:t>
                      </a:r>
                      <a:endParaRPr lang="en-GB" sz="1400" dirty="0">
                        <a:effectLst/>
                        <a:latin typeface="Calibri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  <a:tabLst>
                          <a:tab pos="180340" algn="l"/>
                        </a:tabLst>
                      </a:pPr>
                      <a:r>
                        <a:rPr lang="ca-ES" sz="1400" dirty="0"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64</a:t>
                      </a:r>
                      <a:endParaRPr lang="en-GB" sz="1400" dirty="0">
                        <a:effectLst/>
                        <a:latin typeface="Calibri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  <a:tabLst>
                          <a:tab pos="180340" algn="l"/>
                        </a:tabLst>
                      </a:pPr>
                      <a:r>
                        <a:rPr lang="ca-ES" sz="1400" b="1" dirty="0"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0.53</a:t>
                      </a:r>
                      <a:endParaRPr lang="en-GB" sz="1400" b="1" dirty="0">
                        <a:effectLst/>
                        <a:latin typeface="Calibri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F8A0E030-8F2F-5242-A8C7-12EBAB377124}"/>
              </a:ext>
            </a:extLst>
          </p:cNvPr>
          <p:cNvSpPr txBox="1"/>
          <p:nvPr/>
        </p:nvSpPr>
        <p:spPr>
          <a:xfrm>
            <a:off x="2293794" y="2321254"/>
            <a:ext cx="7253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400" b="1" dirty="0">
                <a:solidFill>
                  <a:schemeClr val="bg1">
                    <a:lumMod val="50000"/>
                  </a:schemeClr>
                </a:solidFill>
              </a:rPr>
              <a:t>Old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B238BE-6562-5E45-B1BC-5F1B8839EE95}"/>
              </a:ext>
            </a:extLst>
          </p:cNvPr>
          <p:cNvSpPr txBox="1"/>
          <p:nvPr/>
        </p:nvSpPr>
        <p:spPr>
          <a:xfrm>
            <a:off x="2324737" y="3543948"/>
            <a:ext cx="6944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400" b="1" dirty="0" err="1">
                <a:solidFill>
                  <a:srgbClr val="008000"/>
                </a:solidFill>
              </a:rPr>
              <a:t>Mid</a:t>
            </a:r>
            <a:endParaRPr lang="nb-NO" sz="2400" b="1" dirty="0">
              <a:solidFill>
                <a:srgbClr val="008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08487C-D328-2C44-8E9D-526BC3A9CA34}"/>
              </a:ext>
            </a:extLst>
          </p:cNvPr>
          <p:cNvSpPr txBox="1"/>
          <p:nvPr/>
        </p:nvSpPr>
        <p:spPr>
          <a:xfrm>
            <a:off x="2186911" y="4535809"/>
            <a:ext cx="9788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400" b="1" dirty="0">
                <a:solidFill>
                  <a:schemeClr val="accent2"/>
                </a:solidFill>
              </a:rPr>
              <a:t>Young</a:t>
            </a:r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3DF42926-F56B-654E-BEBD-F5FA5E78DB4B}"/>
              </a:ext>
            </a:extLst>
          </p:cNvPr>
          <p:cNvSpPr/>
          <p:nvPr/>
        </p:nvSpPr>
        <p:spPr>
          <a:xfrm>
            <a:off x="2907746" y="1943100"/>
            <a:ext cx="404703" cy="1217974"/>
          </a:xfrm>
          <a:prstGeom prst="leftBrac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26AD9024-DD24-2A41-8E40-7268D049AF39}"/>
              </a:ext>
            </a:extLst>
          </p:cNvPr>
          <p:cNvSpPr/>
          <p:nvPr/>
        </p:nvSpPr>
        <p:spPr>
          <a:xfrm>
            <a:off x="3019158" y="3183410"/>
            <a:ext cx="293291" cy="1200393"/>
          </a:xfrm>
          <a:prstGeom prst="leftBrace">
            <a:avLst/>
          </a:prstGeom>
          <a:ln w="57150">
            <a:solidFill>
              <a:srgbClr val="00883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644C89F0-ADF2-0341-ADC7-647A347ABAA8}"/>
              </a:ext>
            </a:extLst>
          </p:cNvPr>
          <p:cNvSpPr/>
          <p:nvPr/>
        </p:nvSpPr>
        <p:spPr>
          <a:xfrm>
            <a:off x="3110097" y="4410180"/>
            <a:ext cx="202352" cy="699538"/>
          </a:xfrm>
          <a:prstGeom prst="leftBrace">
            <a:avLst/>
          </a:prstGeom>
          <a:ln w="5715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44921B11-C046-D44C-8574-B4648D2045B7}"/>
              </a:ext>
            </a:extLst>
          </p:cNvPr>
          <p:cNvSpPr/>
          <p:nvPr/>
        </p:nvSpPr>
        <p:spPr>
          <a:xfrm>
            <a:off x="237392" y="2127738"/>
            <a:ext cx="1949519" cy="283112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2200" dirty="0" err="1"/>
              <a:t>Usage-based</a:t>
            </a:r>
            <a:r>
              <a:rPr lang="nb-NO" sz="2200" dirty="0"/>
              <a:t> </a:t>
            </a:r>
            <a:r>
              <a:rPr lang="nb-NO" sz="2200" dirty="0" err="1"/>
              <a:t>analysis</a:t>
            </a:r>
            <a:r>
              <a:rPr lang="nb-NO" sz="2200" dirty="0"/>
              <a:t> </a:t>
            </a:r>
            <a:r>
              <a:rPr lang="nb-NO" sz="2200" dirty="0" err="1"/>
              <a:t>of</a:t>
            </a:r>
            <a:r>
              <a:rPr lang="nb-NO" sz="2200" dirty="0"/>
              <a:t> </a:t>
            </a:r>
            <a:r>
              <a:rPr lang="nb-NO" sz="2200" dirty="0" err="1"/>
              <a:t>three</a:t>
            </a:r>
            <a:r>
              <a:rPr lang="nb-NO" sz="2200" dirty="0"/>
              <a:t> </a:t>
            </a:r>
            <a:r>
              <a:rPr lang="nb-NO" sz="2200" dirty="0" err="1"/>
              <a:t>generations</a:t>
            </a:r>
            <a:r>
              <a:rPr lang="nb-NO" sz="2200" dirty="0"/>
              <a:t> </a:t>
            </a:r>
            <a:r>
              <a:rPr lang="nb-NO" sz="2200" dirty="0" err="1"/>
              <a:t>of</a:t>
            </a:r>
            <a:r>
              <a:rPr lang="nb-NO" sz="2200" dirty="0"/>
              <a:t> North </a:t>
            </a:r>
            <a:r>
              <a:rPr lang="nb-NO" sz="2200" dirty="0" err="1"/>
              <a:t>Sámi</a:t>
            </a:r>
            <a:r>
              <a:rPr lang="nb-NO" sz="2200" dirty="0"/>
              <a:t> </a:t>
            </a:r>
            <a:r>
              <a:rPr lang="nb-NO" sz="2200" dirty="0" err="1"/>
              <a:t>authors</a:t>
            </a:r>
            <a:endParaRPr lang="nb-NO" sz="2200" dirty="0"/>
          </a:p>
        </p:txBody>
      </p:sp>
    </p:spTree>
    <p:extLst>
      <p:ext uri="{BB962C8B-B14F-4D97-AF65-F5344CB8AC3E}">
        <p14:creationId xmlns:p14="http://schemas.microsoft.com/office/powerpoint/2010/main" val="1374211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Scurve.pdf"/>
          <p:cNvPicPr>
            <a:picLocks noGrp="1" noChangeAspect="1"/>
          </p:cNvPicPr>
          <p:nvPr>
            <p:ph idx="4294967295"/>
          </p:nvPr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85" r="-10562"/>
          <a:stretch/>
        </p:blipFill>
        <p:spPr>
          <a:xfrm>
            <a:off x="3279775" y="-33338"/>
            <a:ext cx="5864225" cy="5270501"/>
          </a:xfrm>
          <a:solidFill>
            <a:schemeClr val="bg1"/>
          </a:solidFill>
        </p:spPr>
      </p:pic>
      <p:sp>
        <p:nvSpPr>
          <p:cNvPr id="3" name="Oval 2"/>
          <p:cNvSpPr/>
          <p:nvPr/>
        </p:nvSpPr>
        <p:spPr>
          <a:xfrm>
            <a:off x="3762868" y="3196167"/>
            <a:ext cx="2762250" cy="1365250"/>
          </a:xfrm>
          <a:prstGeom prst="ellipse">
            <a:avLst/>
          </a:prstGeom>
          <a:noFill/>
          <a:ln w="38100" cmpd="sng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1350"/>
          </a:p>
        </p:txBody>
      </p:sp>
      <p:sp>
        <p:nvSpPr>
          <p:cNvPr id="5" name="TextBox 4"/>
          <p:cNvSpPr txBox="1"/>
          <p:nvPr/>
        </p:nvSpPr>
        <p:spPr>
          <a:xfrm>
            <a:off x="4397868" y="2762250"/>
            <a:ext cx="6335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2400" b="1" dirty="0">
                <a:solidFill>
                  <a:schemeClr val="bg1">
                    <a:lumMod val="50000"/>
                  </a:schemeClr>
                </a:solidFill>
              </a:rPr>
              <a:t>Old</a:t>
            </a:r>
          </a:p>
        </p:txBody>
      </p:sp>
      <p:sp>
        <p:nvSpPr>
          <p:cNvPr id="6" name="Oval 5"/>
          <p:cNvSpPr/>
          <p:nvPr/>
        </p:nvSpPr>
        <p:spPr>
          <a:xfrm>
            <a:off x="6440063" y="1642921"/>
            <a:ext cx="1005416" cy="1608667"/>
          </a:xfrm>
          <a:prstGeom prst="ellipse">
            <a:avLst/>
          </a:prstGeom>
          <a:noFill/>
          <a:ln w="38100" cmpd="sng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1350"/>
          </a:p>
        </p:txBody>
      </p:sp>
      <p:sp>
        <p:nvSpPr>
          <p:cNvPr id="7" name="TextBox 6"/>
          <p:cNvSpPr txBox="1"/>
          <p:nvPr/>
        </p:nvSpPr>
        <p:spPr>
          <a:xfrm>
            <a:off x="5871200" y="1503220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2400" b="1" dirty="0" err="1">
                <a:solidFill>
                  <a:srgbClr val="008000"/>
                </a:solidFill>
              </a:rPr>
              <a:t>Mid</a:t>
            </a:r>
            <a:endParaRPr lang="nb-NO" sz="2400" b="1" dirty="0">
              <a:solidFill>
                <a:srgbClr val="008000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 rot="20040000">
            <a:off x="7436575" y="387721"/>
            <a:ext cx="861179" cy="1720280"/>
          </a:xfrm>
          <a:prstGeom prst="ellipse">
            <a:avLst/>
          </a:prstGeom>
          <a:noFill/>
          <a:ln w="38100" cmpd="sng">
            <a:solidFill>
              <a:srgbClr val="FF66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1350"/>
          </a:p>
        </p:txBody>
      </p:sp>
      <p:sp>
        <p:nvSpPr>
          <p:cNvPr id="9" name="TextBox 8"/>
          <p:cNvSpPr txBox="1"/>
          <p:nvPr/>
        </p:nvSpPr>
        <p:spPr>
          <a:xfrm>
            <a:off x="6370792" y="610758"/>
            <a:ext cx="9615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2400" b="1" dirty="0">
                <a:solidFill>
                  <a:schemeClr val="accent2"/>
                </a:solidFill>
              </a:rPr>
              <a:t>Young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00888A1-8295-B84B-A0A3-6C8681B4E1F1}"/>
              </a:ext>
            </a:extLst>
          </p:cNvPr>
          <p:cNvSpPr/>
          <p:nvPr/>
        </p:nvSpPr>
        <p:spPr>
          <a:xfrm>
            <a:off x="225165" y="305688"/>
            <a:ext cx="3000232" cy="45924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2400" dirty="0">
                <a:solidFill>
                  <a:schemeClr val="bg1"/>
                </a:solidFill>
              </a:rPr>
              <a:t>The </a:t>
            </a:r>
            <a:r>
              <a:rPr lang="nb-NO" sz="2400" dirty="0" err="1">
                <a:solidFill>
                  <a:schemeClr val="bg1"/>
                </a:solidFill>
              </a:rPr>
              <a:t>increase</a:t>
            </a:r>
            <a:r>
              <a:rPr lang="nb-NO" sz="2400" dirty="0">
                <a:solidFill>
                  <a:schemeClr val="bg1"/>
                </a:solidFill>
              </a:rPr>
              <a:t> </a:t>
            </a:r>
            <a:r>
              <a:rPr lang="nb-NO" sz="2400" dirty="0" err="1">
                <a:solidFill>
                  <a:schemeClr val="bg1"/>
                </a:solidFill>
              </a:rPr>
              <a:t>of</a:t>
            </a:r>
            <a:r>
              <a:rPr lang="nb-NO" sz="2400" dirty="0">
                <a:solidFill>
                  <a:schemeClr val="bg1"/>
                </a:solidFill>
              </a:rPr>
              <a:t> </a:t>
            </a:r>
            <a:r>
              <a:rPr lang="nb-NO" sz="2400" dirty="0" err="1">
                <a:solidFill>
                  <a:schemeClr val="bg1"/>
                </a:solidFill>
              </a:rPr>
              <a:t>ReflN</a:t>
            </a:r>
            <a:r>
              <a:rPr lang="nb-NO" sz="2400" dirty="0">
                <a:solidFill>
                  <a:schemeClr val="bg1"/>
                </a:solidFill>
              </a:rPr>
              <a:t> and loss </a:t>
            </a:r>
            <a:r>
              <a:rPr lang="nb-NO" sz="2400" dirty="0" err="1">
                <a:solidFill>
                  <a:schemeClr val="bg1"/>
                </a:solidFill>
              </a:rPr>
              <a:t>of</a:t>
            </a:r>
            <a:r>
              <a:rPr lang="nb-NO" sz="2400" dirty="0">
                <a:solidFill>
                  <a:schemeClr val="bg1"/>
                </a:solidFill>
              </a:rPr>
              <a:t> </a:t>
            </a:r>
            <a:r>
              <a:rPr lang="nb-NO" sz="2400" dirty="0" err="1">
                <a:solidFill>
                  <a:schemeClr val="bg1"/>
                </a:solidFill>
              </a:rPr>
              <a:t>NPx</a:t>
            </a:r>
            <a:r>
              <a:rPr lang="nb-NO" sz="2400" dirty="0">
                <a:solidFill>
                  <a:schemeClr val="bg1"/>
                </a:solidFill>
              </a:rPr>
              <a:t> </a:t>
            </a:r>
            <a:r>
              <a:rPr lang="nb-NO" sz="2400" b="1" dirty="0" err="1">
                <a:solidFill>
                  <a:schemeClr val="bg1"/>
                </a:solidFill>
              </a:rPr>
              <a:t>aligns</a:t>
            </a:r>
            <a:r>
              <a:rPr lang="nb-NO" sz="2400" dirty="0">
                <a:solidFill>
                  <a:schemeClr val="bg1"/>
                </a:solidFill>
              </a:rPr>
              <a:t> </a:t>
            </a:r>
            <a:r>
              <a:rPr lang="nb-NO" sz="2400" dirty="0" err="1">
                <a:solidFill>
                  <a:schemeClr val="bg1"/>
                </a:solidFill>
              </a:rPr>
              <a:t>with</a:t>
            </a:r>
            <a:r>
              <a:rPr lang="nb-NO" sz="2400" dirty="0">
                <a:solidFill>
                  <a:schemeClr val="bg1"/>
                </a:solidFill>
              </a:rPr>
              <a:t> </a:t>
            </a:r>
            <a:r>
              <a:rPr lang="nb-NO" sz="2400" b="1" dirty="0" err="1">
                <a:solidFill>
                  <a:schemeClr val="bg1"/>
                </a:solidFill>
              </a:rPr>
              <a:t>discriminatory</a:t>
            </a:r>
            <a:r>
              <a:rPr lang="nb-NO" sz="2400" b="1" dirty="0">
                <a:solidFill>
                  <a:schemeClr val="bg1"/>
                </a:solidFill>
              </a:rPr>
              <a:t> </a:t>
            </a:r>
            <a:r>
              <a:rPr lang="nb-NO" sz="2400" b="1" dirty="0" err="1">
                <a:solidFill>
                  <a:schemeClr val="bg1"/>
                </a:solidFill>
              </a:rPr>
              <a:t>policies</a:t>
            </a:r>
            <a:r>
              <a:rPr lang="nb-NO" sz="2400" b="1" dirty="0">
                <a:solidFill>
                  <a:schemeClr val="bg1"/>
                </a:solidFill>
              </a:rPr>
              <a:t> </a:t>
            </a:r>
            <a:r>
              <a:rPr lang="nb-NO" sz="2400" dirty="0" err="1">
                <a:solidFill>
                  <a:schemeClr val="bg1"/>
                </a:solidFill>
              </a:rPr>
              <a:t>that</a:t>
            </a:r>
            <a:r>
              <a:rPr lang="nb-NO" sz="2400" dirty="0">
                <a:solidFill>
                  <a:schemeClr val="bg1"/>
                </a:solidFill>
              </a:rPr>
              <a:t> </a:t>
            </a:r>
            <a:r>
              <a:rPr lang="nb-NO" sz="2400" dirty="0" err="1">
                <a:solidFill>
                  <a:schemeClr val="bg1"/>
                </a:solidFill>
              </a:rPr>
              <a:t>removed</a:t>
            </a:r>
            <a:r>
              <a:rPr lang="nb-NO" sz="2400" dirty="0">
                <a:solidFill>
                  <a:schemeClr val="bg1"/>
                </a:solidFill>
              </a:rPr>
              <a:t> </a:t>
            </a:r>
            <a:r>
              <a:rPr lang="nb-NO" sz="2400" b="1" dirty="0" err="1">
                <a:solidFill>
                  <a:schemeClr val="bg1"/>
                </a:solidFill>
              </a:rPr>
              <a:t>Mid</a:t>
            </a:r>
            <a:r>
              <a:rPr lang="nb-NO" sz="2400" b="1" dirty="0">
                <a:solidFill>
                  <a:schemeClr val="bg1"/>
                </a:solidFill>
              </a:rPr>
              <a:t> </a:t>
            </a:r>
            <a:r>
              <a:rPr lang="en-US" sz="2400" b="1" dirty="0">
                <a:solidFill>
                  <a:schemeClr val="bg1"/>
                </a:solidFill>
              </a:rPr>
              <a:t>generation </a:t>
            </a:r>
            <a:r>
              <a:rPr lang="en-US" sz="2400" dirty="0">
                <a:solidFill>
                  <a:schemeClr val="bg1"/>
                </a:solidFill>
              </a:rPr>
              <a:t>speakers from their L1 environment during their school years</a:t>
            </a:r>
            <a:endParaRPr lang="nb-NO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8263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/>
      <p:bldP spid="6" grpId="0" animBg="1"/>
      <p:bldP spid="7" grpId="0"/>
      <p:bldP spid="8" grpId="0" animBg="1"/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38CCE3-AA7C-9B44-BCDF-0DA7A3C97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 startAt="3"/>
            </a:pPr>
            <a:r>
              <a:rPr lang="en-US" sz="2800" b="1" dirty="0"/>
              <a:t>What North Sámi Contributes to Understanding Possession</a:t>
            </a:r>
            <a:r>
              <a:rPr lang="nb-NO" sz="2800" b="1" dirty="0"/>
              <a:t> </a:t>
            </a:r>
            <a:endParaRPr lang="nb-NO" b="1" dirty="0"/>
          </a:p>
        </p:txBody>
      </p:sp>
      <p:pic>
        <p:nvPicPr>
          <p:cNvPr id="4" name="Picture 3" descr="NewsCorrelation.pdf">
            <a:extLst>
              <a:ext uri="{FF2B5EF4-FFF2-40B4-BE49-F238E27FC236}">
                <a16:creationId xmlns:a16="http://schemas.microsoft.com/office/drawing/2014/main" id="{B0F4C26C-7936-3E43-BCE0-B3E3F6B505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98" y="1048209"/>
            <a:ext cx="3983896" cy="3983896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1B7B725-AF79-384A-9506-8B3168391C08}"/>
              </a:ext>
            </a:extLst>
          </p:cNvPr>
          <p:cNvSpPr/>
          <p:nvPr/>
        </p:nvSpPr>
        <p:spPr>
          <a:xfrm>
            <a:off x="4139494" y="1230862"/>
            <a:ext cx="4767114" cy="1556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2200" dirty="0" err="1">
                <a:solidFill>
                  <a:schemeClr val="bg1"/>
                </a:solidFill>
              </a:rPr>
              <a:t>There</a:t>
            </a:r>
            <a:r>
              <a:rPr lang="nb-NO" sz="2200" dirty="0">
                <a:solidFill>
                  <a:schemeClr val="bg1"/>
                </a:solidFill>
              </a:rPr>
              <a:t> is </a:t>
            </a:r>
            <a:r>
              <a:rPr lang="nb-NO" sz="2200" b="1" dirty="0" err="1">
                <a:solidFill>
                  <a:schemeClr val="bg1"/>
                </a:solidFill>
              </a:rPr>
              <a:t>no</a:t>
            </a:r>
            <a:r>
              <a:rPr lang="nb-NO" sz="2200" b="1" dirty="0">
                <a:solidFill>
                  <a:schemeClr val="bg1"/>
                </a:solidFill>
              </a:rPr>
              <a:t> </a:t>
            </a:r>
            <a:r>
              <a:rPr lang="nb-NO" sz="2200" b="1" dirty="0" err="1">
                <a:solidFill>
                  <a:schemeClr val="bg1"/>
                </a:solidFill>
              </a:rPr>
              <a:t>evidence</a:t>
            </a:r>
            <a:r>
              <a:rPr lang="nb-NO" sz="2200" b="1" dirty="0">
                <a:solidFill>
                  <a:schemeClr val="bg1"/>
                </a:solidFill>
              </a:rPr>
              <a:t> </a:t>
            </a:r>
            <a:r>
              <a:rPr lang="nb-NO" sz="2200" dirty="0" err="1">
                <a:solidFill>
                  <a:schemeClr val="bg1"/>
                </a:solidFill>
              </a:rPr>
              <a:t>that</a:t>
            </a:r>
            <a:r>
              <a:rPr lang="nb-NO" sz="2200" dirty="0">
                <a:solidFill>
                  <a:schemeClr val="bg1"/>
                </a:solidFill>
              </a:rPr>
              <a:t> </a:t>
            </a:r>
            <a:r>
              <a:rPr lang="nb-NO" sz="2200" dirty="0" err="1">
                <a:solidFill>
                  <a:schemeClr val="bg1"/>
                </a:solidFill>
              </a:rPr>
              <a:t>frequency</a:t>
            </a:r>
            <a:r>
              <a:rPr lang="nb-NO" sz="2200" dirty="0">
                <a:solidFill>
                  <a:schemeClr val="bg1"/>
                </a:solidFill>
              </a:rPr>
              <a:t> </a:t>
            </a:r>
            <a:r>
              <a:rPr lang="nb-NO" sz="2200" dirty="0" err="1">
                <a:solidFill>
                  <a:schemeClr val="bg1"/>
                </a:solidFill>
              </a:rPr>
              <a:t>helps</a:t>
            </a:r>
            <a:r>
              <a:rPr lang="nb-NO" sz="2200" dirty="0">
                <a:solidFill>
                  <a:schemeClr val="bg1"/>
                </a:solidFill>
              </a:rPr>
              <a:t> </a:t>
            </a:r>
            <a:r>
              <a:rPr lang="nb-NO" sz="2200" dirty="0" err="1">
                <a:solidFill>
                  <a:schemeClr val="bg1"/>
                </a:solidFill>
              </a:rPr>
              <a:t>retain</a:t>
            </a:r>
            <a:r>
              <a:rPr lang="nb-NO" sz="2200" dirty="0">
                <a:solidFill>
                  <a:schemeClr val="bg1"/>
                </a:solidFill>
              </a:rPr>
              <a:t> </a:t>
            </a:r>
            <a:r>
              <a:rPr lang="nb-NO" sz="2200" dirty="0" err="1">
                <a:solidFill>
                  <a:schemeClr val="bg1"/>
                </a:solidFill>
              </a:rPr>
              <a:t>NPx</a:t>
            </a:r>
            <a:r>
              <a:rPr lang="nb-NO" sz="2200" dirty="0">
                <a:solidFill>
                  <a:schemeClr val="bg1"/>
                </a:solidFill>
              </a:rPr>
              <a:t> </a:t>
            </a:r>
          </a:p>
          <a:p>
            <a:pPr algn="ctr"/>
            <a:r>
              <a:rPr lang="nb-NO" sz="2200" dirty="0">
                <a:solidFill>
                  <a:schemeClr val="bg1"/>
                </a:solidFill>
              </a:rPr>
              <a:t>(</a:t>
            </a:r>
            <a:r>
              <a:rPr lang="nb-NO" sz="2200" dirty="0" err="1"/>
              <a:t>Pearson's</a:t>
            </a:r>
            <a:r>
              <a:rPr lang="nb-NO" sz="2200" dirty="0"/>
              <a:t> </a:t>
            </a:r>
            <a:r>
              <a:rPr lang="nb-NO" sz="2200" dirty="0" err="1"/>
              <a:t>correlation</a:t>
            </a:r>
            <a:r>
              <a:rPr lang="nb-NO" sz="2200" dirty="0"/>
              <a:t> = -0.14</a:t>
            </a:r>
            <a:r>
              <a:rPr lang="nb-NO" sz="22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B6189D3-52D5-2E45-8507-50ADDE3690D8}"/>
              </a:ext>
            </a:extLst>
          </p:cNvPr>
          <p:cNvSpPr/>
          <p:nvPr/>
        </p:nvSpPr>
        <p:spPr>
          <a:xfrm>
            <a:off x="4139494" y="3062591"/>
            <a:ext cx="4767114" cy="1556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2200" dirty="0">
                <a:solidFill>
                  <a:schemeClr val="bg1"/>
                </a:solidFill>
              </a:rPr>
              <a:t>New</a:t>
            </a:r>
            <a:r>
              <a:rPr lang="nb-NO" sz="2200" b="1" dirty="0">
                <a:solidFill>
                  <a:schemeClr val="bg1"/>
                </a:solidFill>
              </a:rPr>
              <a:t> </a:t>
            </a:r>
            <a:r>
              <a:rPr lang="nb-NO" sz="2200" b="1" dirty="0" err="1">
                <a:solidFill>
                  <a:schemeClr val="bg1"/>
                </a:solidFill>
              </a:rPr>
              <a:t>semantic</a:t>
            </a:r>
            <a:r>
              <a:rPr lang="nb-NO" sz="2200" b="1" dirty="0">
                <a:solidFill>
                  <a:schemeClr val="bg1"/>
                </a:solidFill>
              </a:rPr>
              <a:t> </a:t>
            </a:r>
            <a:r>
              <a:rPr lang="nb-NO" sz="2200" b="1" dirty="0" err="1">
                <a:solidFill>
                  <a:schemeClr val="bg1"/>
                </a:solidFill>
              </a:rPr>
              <a:t>distinction</a:t>
            </a:r>
            <a:r>
              <a:rPr lang="nb-NO" sz="2200" b="1" dirty="0">
                <a:solidFill>
                  <a:schemeClr val="bg1"/>
                </a:solidFill>
              </a:rPr>
              <a:t> </a:t>
            </a:r>
            <a:r>
              <a:rPr lang="nb-NO" sz="2200" dirty="0" err="1">
                <a:solidFill>
                  <a:schemeClr val="bg1"/>
                </a:solidFill>
              </a:rPr>
              <a:t>emerges</a:t>
            </a:r>
            <a:r>
              <a:rPr lang="nb-NO" sz="2200" dirty="0">
                <a:solidFill>
                  <a:schemeClr val="bg1"/>
                </a:solidFill>
              </a:rPr>
              <a:t>: </a:t>
            </a:r>
            <a:r>
              <a:rPr lang="nb-NO" sz="2200" b="1" dirty="0" err="1">
                <a:solidFill>
                  <a:schemeClr val="bg1"/>
                </a:solidFill>
              </a:rPr>
              <a:t>ReflN</a:t>
            </a:r>
            <a:r>
              <a:rPr lang="nb-NO" sz="2200" b="1" dirty="0">
                <a:solidFill>
                  <a:schemeClr val="bg1"/>
                </a:solidFill>
              </a:rPr>
              <a:t> for alienable </a:t>
            </a:r>
          </a:p>
          <a:p>
            <a:pPr algn="ctr"/>
            <a:r>
              <a:rPr lang="nb-NO" sz="2200" b="1" dirty="0" err="1">
                <a:solidFill>
                  <a:schemeClr val="bg1"/>
                </a:solidFill>
              </a:rPr>
              <a:t>NPx</a:t>
            </a:r>
            <a:r>
              <a:rPr lang="nb-NO" sz="2200" b="1" dirty="0">
                <a:solidFill>
                  <a:schemeClr val="bg1"/>
                </a:solidFill>
              </a:rPr>
              <a:t> for </a:t>
            </a:r>
            <a:r>
              <a:rPr lang="nb-NO" sz="2200" b="1" dirty="0" err="1">
                <a:solidFill>
                  <a:schemeClr val="bg1"/>
                </a:solidFill>
              </a:rPr>
              <a:t>inalienable</a:t>
            </a:r>
            <a:endParaRPr lang="nb-NO" sz="2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04305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1D587B-26E5-724D-BBE6-840158EAE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b-NO" sz="3600" b="1" dirty="0"/>
              <a:t>New </a:t>
            </a:r>
            <a:r>
              <a:rPr lang="nb-NO" sz="3600" b="1" dirty="0" err="1"/>
              <a:t>Possession</a:t>
            </a:r>
            <a:r>
              <a:rPr lang="nb-NO" sz="3600" b="1" dirty="0"/>
              <a:t> </a:t>
            </a:r>
            <a:r>
              <a:rPr lang="nb-NO" sz="3600" b="1" dirty="0" err="1"/>
              <a:t>Distinction</a:t>
            </a:r>
            <a:r>
              <a:rPr lang="nb-NO" sz="3600" b="1" dirty="0"/>
              <a:t>:</a:t>
            </a:r>
            <a:br>
              <a:rPr lang="nb-NO" sz="3600" b="1" dirty="0"/>
            </a:br>
            <a:r>
              <a:rPr lang="nb-NO" sz="3600" b="1" dirty="0" err="1"/>
              <a:t>ReflN</a:t>
            </a:r>
            <a:r>
              <a:rPr lang="nb-NO" sz="3600" b="1" dirty="0"/>
              <a:t> for Alienable vs. </a:t>
            </a:r>
            <a:r>
              <a:rPr lang="nb-NO" sz="3600" b="1" dirty="0" err="1"/>
              <a:t>NPx</a:t>
            </a:r>
            <a:r>
              <a:rPr lang="nb-NO" sz="3600" b="1" dirty="0"/>
              <a:t> for </a:t>
            </a:r>
            <a:r>
              <a:rPr lang="nb-NO" sz="3600" b="1" dirty="0" err="1"/>
              <a:t>Inalienable</a:t>
            </a:r>
            <a:endParaRPr lang="nb-N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D0BA4F-F4D4-5A42-BF49-2DD6137E07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074985"/>
            <a:ext cx="7886700" cy="2822330"/>
          </a:xfrm>
        </p:spPr>
        <p:txBody>
          <a:bodyPr>
            <a:noAutofit/>
          </a:bodyPr>
          <a:lstStyle/>
          <a:p>
            <a:r>
              <a:rPr lang="nb-NO" sz="2200" dirty="0"/>
              <a:t>A </a:t>
            </a:r>
            <a:r>
              <a:rPr lang="nb-NO" sz="2200" dirty="0" err="1"/>
              <a:t>new</a:t>
            </a:r>
            <a:r>
              <a:rPr lang="nb-NO" sz="2200" dirty="0"/>
              <a:t> (in)alienable </a:t>
            </a:r>
            <a:r>
              <a:rPr lang="nb-NO" sz="2200" dirty="0" err="1"/>
              <a:t>distinction</a:t>
            </a:r>
            <a:r>
              <a:rPr lang="nb-NO" sz="2200" dirty="0"/>
              <a:t> </a:t>
            </a:r>
            <a:r>
              <a:rPr lang="nb-NO" sz="2200" dirty="0" err="1"/>
              <a:t>can</a:t>
            </a:r>
            <a:r>
              <a:rPr lang="nb-NO" sz="2200" dirty="0"/>
              <a:t> </a:t>
            </a:r>
            <a:r>
              <a:rPr lang="nb-NO" sz="2200" dirty="0" err="1"/>
              <a:t>emerge</a:t>
            </a:r>
            <a:r>
              <a:rPr lang="nb-NO" sz="2200" dirty="0"/>
              <a:t> </a:t>
            </a:r>
            <a:r>
              <a:rPr lang="nb-NO" sz="2200" dirty="0" err="1"/>
              <a:t>when</a:t>
            </a:r>
            <a:r>
              <a:rPr lang="nb-NO" sz="2200" dirty="0"/>
              <a:t> an </a:t>
            </a:r>
            <a:r>
              <a:rPr lang="nb-NO" sz="2200" b="1" dirty="0"/>
              <a:t>older</a:t>
            </a:r>
            <a:r>
              <a:rPr lang="nb-NO" sz="2200" dirty="0"/>
              <a:t> possessive </a:t>
            </a:r>
            <a:r>
              <a:rPr lang="nb-NO" sz="2200" dirty="0" err="1"/>
              <a:t>construction</a:t>
            </a:r>
            <a:r>
              <a:rPr lang="nb-NO" sz="2200" dirty="0"/>
              <a:t> (like </a:t>
            </a:r>
            <a:r>
              <a:rPr lang="nb-NO" sz="2200" dirty="0" err="1"/>
              <a:t>NPx</a:t>
            </a:r>
            <a:r>
              <a:rPr lang="nb-NO" sz="2200" dirty="0"/>
              <a:t>) is </a:t>
            </a:r>
            <a:r>
              <a:rPr lang="nb-NO" sz="2200" b="1" dirty="0" err="1"/>
              <a:t>replaced</a:t>
            </a:r>
            <a:r>
              <a:rPr lang="nb-NO" sz="2200" b="1" dirty="0"/>
              <a:t> by a </a:t>
            </a:r>
            <a:r>
              <a:rPr lang="nb-NO" sz="2200" b="1" dirty="0" err="1"/>
              <a:t>newer</a:t>
            </a:r>
            <a:r>
              <a:rPr lang="nb-NO" sz="2200" b="1" dirty="0"/>
              <a:t> </a:t>
            </a:r>
            <a:r>
              <a:rPr lang="nb-NO" sz="2200" b="1" dirty="0" err="1"/>
              <a:t>construction</a:t>
            </a:r>
            <a:r>
              <a:rPr lang="nb-NO" sz="2200" b="1" dirty="0"/>
              <a:t> </a:t>
            </a:r>
            <a:r>
              <a:rPr lang="nb-NO" sz="2200" dirty="0"/>
              <a:t>(like </a:t>
            </a:r>
            <a:r>
              <a:rPr lang="nb-NO" sz="2200" dirty="0" err="1"/>
              <a:t>ReflN</a:t>
            </a:r>
            <a:r>
              <a:rPr lang="nb-NO" sz="2200" dirty="0"/>
              <a:t>) </a:t>
            </a:r>
            <a:r>
              <a:rPr lang="nb-NO" sz="1800" dirty="0"/>
              <a:t>[Nichols 1992: 117; Heine 1997: 177]</a:t>
            </a:r>
          </a:p>
          <a:p>
            <a:r>
              <a:rPr lang="nb-NO" sz="2200" b="1" dirty="0" err="1"/>
              <a:t>Iconic</a:t>
            </a:r>
            <a:r>
              <a:rPr lang="nb-NO" sz="2200" dirty="0"/>
              <a:t> </a:t>
            </a:r>
            <a:r>
              <a:rPr lang="nb-NO" sz="2200" dirty="0" err="1"/>
              <a:t>relationship</a:t>
            </a:r>
            <a:r>
              <a:rPr lang="nb-NO" sz="2200" dirty="0"/>
              <a:t> </a:t>
            </a:r>
            <a:r>
              <a:rPr lang="nb-NO" sz="2200" dirty="0" err="1"/>
              <a:t>of</a:t>
            </a:r>
            <a:r>
              <a:rPr lang="nb-NO" sz="2200" dirty="0"/>
              <a:t> </a:t>
            </a:r>
            <a:r>
              <a:rPr lang="nb-NO" sz="2200" b="1" dirty="0" err="1"/>
              <a:t>closeness</a:t>
            </a:r>
            <a:r>
              <a:rPr lang="nb-NO" sz="2200" b="1" dirty="0"/>
              <a:t> </a:t>
            </a:r>
            <a:r>
              <a:rPr lang="nb-NO" sz="2200" b="1" dirty="0" err="1"/>
              <a:t>of</a:t>
            </a:r>
            <a:r>
              <a:rPr lang="nb-NO" sz="2200" b="1" dirty="0"/>
              <a:t> </a:t>
            </a:r>
            <a:r>
              <a:rPr lang="nb-NO" sz="2200" b="1" dirty="0" err="1"/>
              <a:t>affix</a:t>
            </a:r>
            <a:r>
              <a:rPr lang="nb-NO" sz="2200" b="1" dirty="0"/>
              <a:t> </a:t>
            </a:r>
            <a:r>
              <a:rPr lang="nb-NO" sz="2200" dirty="0"/>
              <a:t>(like </a:t>
            </a:r>
            <a:r>
              <a:rPr lang="nb-NO" sz="2200" dirty="0" err="1"/>
              <a:t>NPx</a:t>
            </a:r>
            <a:r>
              <a:rPr lang="nb-NO" sz="2200" dirty="0"/>
              <a:t>) and </a:t>
            </a:r>
            <a:r>
              <a:rPr lang="nb-NO" sz="2200" b="1" dirty="0" err="1"/>
              <a:t>inalienable</a:t>
            </a:r>
            <a:r>
              <a:rPr lang="nb-NO" sz="2200" dirty="0"/>
              <a:t> </a:t>
            </a:r>
            <a:r>
              <a:rPr lang="nb-NO" sz="2200" dirty="0" err="1"/>
              <a:t>possession</a:t>
            </a:r>
            <a:r>
              <a:rPr lang="nb-NO" sz="2200" dirty="0"/>
              <a:t> </a:t>
            </a:r>
            <a:r>
              <a:rPr lang="nb-NO" sz="1800" dirty="0"/>
              <a:t>[</a:t>
            </a:r>
            <a:r>
              <a:rPr lang="nb-NO" sz="1800" dirty="0" err="1"/>
              <a:t>Haiman</a:t>
            </a:r>
            <a:r>
              <a:rPr lang="nb-NO" sz="1800" dirty="0"/>
              <a:t> 1983: 793–5; 1985: 130–6; Croft 1991: 174-176; </a:t>
            </a:r>
            <a:r>
              <a:rPr lang="nb-NO" sz="1800" dirty="0" err="1"/>
              <a:t>Chappell</a:t>
            </a:r>
            <a:r>
              <a:rPr lang="nb-NO" sz="1800" dirty="0"/>
              <a:t> &amp; McGregor 1996: 4–5]</a:t>
            </a:r>
          </a:p>
          <a:p>
            <a:r>
              <a:rPr lang="nb-NO" sz="2200" dirty="0" err="1"/>
              <a:t>Inalienable</a:t>
            </a:r>
            <a:r>
              <a:rPr lang="nb-NO" sz="2200" dirty="0"/>
              <a:t> marker (like </a:t>
            </a:r>
            <a:r>
              <a:rPr lang="nb-NO" sz="2200" dirty="0" err="1"/>
              <a:t>NPx</a:t>
            </a:r>
            <a:r>
              <a:rPr lang="nb-NO" sz="2200" dirty="0"/>
              <a:t>) is </a:t>
            </a:r>
            <a:r>
              <a:rPr lang="nb-NO" sz="2200" b="1" dirty="0" err="1"/>
              <a:t>shorter</a:t>
            </a:r>
            <a:r>
              <a:rPr lang="nb-NO" sz="2200" dirty="0"/>
              <a:t> </a:t>
            </a:r>
            <a:r>
              <a:rPr lang="nb-NO" sz="1800" dirty="0"/>
              <a:t>[Nichols 1992: 117; Heine 1997: 172–175]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B711A1FF-0DB6-A34B-AC30-4DF7EB9D43EE}"/>
              </a:ext>
            </a:extLst>
          </p:cNvPr>
          <p:cNvSpPr/>
          <p:nvPr/>
        </p:nvSpPr>
        <p:spPr>
          <a:xfrm>
            <a:off x="628650" y="1268016"/>
            <a:ext cx="7073412" cy="8069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b-NO" sz="3200" dirty="0"/>
              <a:t>Accords </a:t>
            </a:r>
            <a:r>
              <a:rPr lang="nb-NO" sz="3200" dirty="0" err="1"/>
              <a:t>with</a:t>
            </a:r>
            <a:r>
              <a:rPr lang="nb-NO" sz="3200" dirty="0"/>
              <a:t> </a:t>
            </a:r>
            <a:r>
              <a:rPr lang="nb-NO" sz="3200" dirty="0" err="1"/>
              <a:t>typological</a:t>
            </a:r>
            <a:r>
              <a:rPr lang="nb-NO" sz="3200" dirty="0"/>
              <a:t> </a:t>
            </a:r>
            <a:r>
              <a:rPr lang="nb-NO" sz="3200" dirty="0" err="1"/>
              <a:t>tendencies</a:t>
            </a:r>
            <a:r>
              <a:rPr lang="nb-NO" sz="3200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3125024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07228-AEE5-554C-A24A-A2F4097C3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b-NO" b="1" dirty="0" err="1"/>
              <a:t>Semantics</a:t>
            </a:r>
            <a:r>
              <a:rPr lang="nb-NO" b="1" dirty="0"/>
              <a:t> </a:t>
            </a:r>
            <a:r>
              <a:rPr lang="nb-NO" b="1" dirty="0" err="1"/>
              <a:t>of</a:t>
            </a:r>
            <a:r>
              <a:rPr lang="nb-NO" b="1" dirty="0"/>
              <a:t> Alienable vs. </a:t>
            </a:r>
            <a:r>
              <a:rPr lang="nb-NO" b="1" dirty="0" err="1"/>
              <a:t>Inalienable</a:t>
            </a:r>
            <a:r>
              <a:rPr lang="nb-NO" b="1" dirty="0"/>
              <a:t> </a:t>
            </a:r>
            <a:r>
              <a:rPr lang="nb-NO" b="1" dirty="0" err="1"/>
              <a:t>Possession</a:t>
            </a:r>
            <a:endParaRPr lang="nb-NO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DAF7A4-6A55-4D45-8C22-6BD711D93D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2235627"/>
          </a:xfrm>
        </p:spPr>
        <p:txBody>
          <a:bodyPr/>
          <a:lstStyle/>
          <a:p>
            <a:pPr marL="0" indent="0">
              <a:buNone/>
            </a:pPr>
            <a:r>
              <a:rPr lang="nb-NO" sz="2400" b="1" dirty="0" err="1"/>
              <a:t>Inalienable</a:t>
            </a:r>
            <a:r>
              <a:rPr lang="nb-NO" sz="2400" dirty="0"/>
              <a:t> </a:t>
            </a:r>
            <a:r>
              <a:rPr lang="nb-NO" sz="2400" dirty="0" err="1"/>
              <a:t>possession</a:t>
            </a:r>
            <a:r>
              <a:rPr lang="nb-NO" sz="2400" dirty="0"/>
              <a:t> </a:t>
            </a:r>
            <a:r>
              <a:rPr lang="nb-NO" sz="2400" dirty="0" err="1"/>
              <a:t>tends</a:t>
            </a:r>
            <a:r>
              <a:rPr lang="nb-NO" sz="2400" dirty="0"/>
              <a:t> to </a:t>
            </a:r>
            <a:r>
              <a:rPr lang="nb-NO" sz="2400" dirty="0" err="1"/>
              <a:t>focus</a:t>
            </a:r>
            <a:r>
              <a:rPr lang="nb-NO" sz="2400" dirty="0"/>
              <a:t> </a:t>
            </a:r>
            <a:r>
              <a:rPr lang="nb-NO" sz="2400" dirty="0" err="1"/>
              <a:t>on</a:t>
            </a:r>
            <a:r>
              <a:rPr lang="nb-NO" sz="2400" dirty="0"/>
              <a:t> </a:t>
            </a:r>
            <a:r>
              <a:rPr lang="nb-NO" sz="2400" b="1" dirty="0" err="1"/>
              <a:t>Kin</a:t>
            </a:r>
            <a:r>
              <a:rPr lang="nb-NO" sz="2400" b="1" dirty="0"/>
              <a:t> and Body Parts </a:t>
            </a:r>
            <a:r>
              <a:rPr lang="nb-NO" sz="1800" dirty="0"/>
              <a:t>[</a:t>
            </a:r>
            <a:r>
              <a:rPr lang="se-NO" sz="1800" dirty="0"/>
              <a:t>Haiman 1985: 130, 136</a:t>
            </a:r>
            <a:r>
              <a:rPr lang="nb-NO" sz="1800" dirty="0"/>
              <a:t>; </a:t>
            </a:r>
            <a:r>
              <a:rPr lang="se-NO" sz="1800" dirty="0"/>
              <a:t>Langacker 2000: 175</a:t>
            </a:r>
            <a:r>
              <a:rPr lang="nb-NO" sz="1800" dirty="0"/>
              <a:t>]</a:t>
            </a:r>
            <a:r>
              <a:rPr lang="nb-NO" sz="2400" dirty="0"/>
              <a:t>, </a:t>
            </a:r>
            <a:r>
              <a:rPr lang="nb-NO" sz="2400" dirty="0" err="1"/>
              <a:t>but</a:t>
            </a:r>
            <a:r>
              <a:rPr lang="nb-NO" sz="2400" dirty="0"/>
              <a:t>:</a:t>
            </a:r>
          </a:p>
          <a:p>
            <a:pPr lvl="1"/>
            <a:r>
              <a:rPr lang="nb-NO" sz="2400" b="1" dirty="0" err="1"/>
              <a:t>culture-specific</a:t>
            </a:r>
            <a:r>
              <a:rPr lang="nb-NO" sz="2400" dirty="0"/>
              <a:t>, not universal/uniform </a:t>
            </a:r>
            <a:r>
              <a:rPr lang="nb-NO" dirty="0"/>
              <a:t>[</a:t>
            </a:r>
            <a:r>
              <a:rPr lang="nb-NO" dirty="0" err="1"/>
              <a:t>Lévy-Bruhl</a:t>
            </a:r>
            <a:r>
              <a:rPr lang="nb-NO" dirty="0"/>
              <a:t> 1914; Nichols 1988: 582; Bally [1926] 1996; </a:t>
            </a:r>
            <a:r>
              <a:rPr lang="se-NO" dirty="0"/>
              <a:t>Heine 1997: 182–183</a:t>
            </a:r>
            <a:r>
              <a:rPr lang="nb-NO" dirty="0"/>
              <a:t>; Dixon 2009: 278]</a:t>
            </a:r>
          </a:p>
          <a:p>
            <a:pPr lvl="1"/>
            <a:r>
              <a:rPr lang="nb-NO" sz="2400" dirty="0" err="1"/>
              <a:t>some</a:t>
            </a:r>
            <a:r>
              <a:rPr lang="nb-NO" sz="2400" dirty="0"/>
              <a:t> </a:t>
            </a:r>
            <a:r>
              <a:rPr lang="nb-NO" sz="2400" dirty="0" err="1"/>
              <a:t>substantives</a:t>
            </a:r>
            <a:r>
              <a:rPr lang="nb-NO" sz="2400" dirty="0"/>
              <a:t> </a:t>
            </a:r>
            <a:r>
              <a:rPr lang="nb-NO" sz="2400" dirty="0" err="1"/>
              <a:t>may</a:t>
            </a:r>
            <a:r>
              <a:rPr lang="nb-NO" sz="2400" dirty="0"/>
              <a:t> </a:t>
            </a:r>
            <a:r>
              <a:rPr lang="nb-NO" sz="2400" dirty="0" err="1"/>
              <a:t>use</a:t>
            </a:r>
            <a:r>
              <a:rPr lang="nb-NO" sz="2400" dirty="0"/>
              <a:t> </a:t>
            </a:r>
            <a:r>
              <a:rPr lang="nb-NO" sz="2400" b="1" dirty="0" err="1"/>
              <a:t>both</a:t>
            </a:r>
            <a:r>
              <a:rPr lang="nb-NO" sz="2400" b="1" dirty="0"/>
              <a:t> alienable and </a:t>
            </a:r>
            <a:r>
              <a:rPr lang="nb-NO" sz="2400" b="1" dirty="0" err="1"/>
              <a:t>inalienable</a:t>
            </a:r>
            <a:r>
              <a:rPr lang="nb-NO" sz="2400" b="1" dirty="0"/>
              <a:t> </a:t>
            </a:r>
            <a:r>
              <a:rPr lang="nb-NO" sz="2400" dirty="0"/>
              <a:t>markers </a:t>
            </a:r>
            <a:r>
              <a:rPr lang="nb-NO" dirty="0"/>
              <a:t>[</a:t>
            </a:r>
            <a:r>
              <a:rPr lang="nb-NO" dirty="0" err="1"/>
              <a:t>Chappell</a:t>
            </a:r>
            <a:r>
              <a:rPr lang="nb-NO" dirty="0"/>
              <a:t> and McGregor 1996: 3]</a:t>
            </a:r>
          </a:p>
          <a:p>
            <a:pPr lvl="1"/>
            <a:endParaRPr lang="nb-NO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A1BE8C0-2C3D-5746-86DB-30E4FAD4A7CA}"/>
              </a:ext>
            </a:extLst>
          </p:cNvPr>
          <p:cNvSpPr/>
          <p:nvPr/>
        </p:nvSpPr>
        <p:spPr>
          <a:xfrm>
            <a:off x="628650" y="3706049"/>
            <a:ext cx="7886700" cy="8747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2800" dirty="0"/>
              <a:t>North </a:t>
            </a:r>
            <a:r>
              <a:rPr lang="nb-NO" sz="2800" dirty="0" err="1"/>
              <a:t>Sámi</a:t>
            </a:r>
            <a:r>
              <a:rPr lang="nb-NO" sz="2800" dirty="0"/>
              <a:t> </a:t>
            </a:r>
            <a:r>
              <a:rPr lang="nb-NO" sz="2800" dirty="0" err="1"/>
              <a:t>extends</a:t>
            </a:r>
            <a:r>
              <a:rPr lang="nb-NO" sz="2800" dirty="0"/>
              <a:t> </a:t>
            </a:r>
            <a:r>
              <a:rPr lang="nb-NO" sz="2800" dirty="0" err="1"/>
              <a:t>our</a:t>
            </a:r>
            <a:r>
              <a:rPr lang="nb-NO" sz="2800" dirty="0"/>
              <a:t> </a:t>
            </a:r>
            <a:r>
              <a:rPr lang="nb-NO" sz="2800" dirty="0" err="1"/>
              <a:t>understanding</a:t>
            </a:r>
            <a:r>
              <a:rPr lang="nb-NO" sz="2800" dirty="0"/>
              <a:t> </a:t>
            </a:r>
            <a:r>
              <a:rPr lang="nb-NO" sz="2800" dirty="0" err="1"/>
              <a:t>of</a:t>
            </a:r>
            <a:r>
              <a:rPr lang="nb-NO" sz="2800" dirty="0"/>
              <a:t> </a:t>
            </a:r>
            <a:r>
              <a:rPr lang="nb-NO" sz="2800" b="1" dirty="0" err="1"/>
              <a:t>inalienable</a:t>
            </a:r>
            <a:r>
              <a:rPr lang="nb-NO" sz="2800" b="1" dirty="0"/>
              <a:t> </a:t>
            </a:r>
            <a:r>
              <a:rPr lang="nb-NO" sz="2800" b="1" dirty="0" err="1"/>
              <a:t>possession</a:t>
            </a:r>
            <a:endParaRPr lang="nb-NO" sz="2800" b="1" dirty="0"/>
          </a:p>
        </p:txBody>
      </p:sp>
    </p:spTree>
    <p:extLst>
      <p:ext uri="{BB962C8B-B14F-4D97-AF65-F5344CB8AC3E}">
        <p14:creationId xmlns:p14="http://schemas.microsoft.com/office/powerpoint/2010/main" val="6967663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3421A2-1F67-CB46-814A-EB35FD3A7B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2139736" cy="994172"/>
          </a:xfrm>
        </p:spPr>
        <p:txBody>
          <a:bodyPr>
            <a:normAutofit fontScale="90000"/>
          </a:bodyPr>
          <a:lstStyle/>
          <a:p>
            <a:r>
              <a:rPr lang="nb-NO" b="1" dirty="0" err="1"/>
              <a:t>Kin</a:t>
            </a:r>
            <a:r>
              <a:rPr lang="nb-NO" b="1" dirty="0"/>
              <a:t> and Body Parts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B680AC-B0CE-014A-A089-FC50A8A5BA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Over 50% </a:t>
            </a:r>
            <a:r>
              <a:rPr lang="nb-NO" dirty="0" err="1"/>
              <a:t>NPx</a:t>
            </a:r>
            <a:endParaRPr lang="nb-NO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286AA6-83B5-0546-9D21-D1E91780854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nb-NO" b="1" dirty="0" err="1"/>
              <a:t>Kin</a:t>
            </a:r>
            <a:r>
              <a:rPr lang="nb-NO" b="1" dirty="0"/>
              <a:t>:</a:t>
            </a:r>
            <a:r>
              <a:rPr lang="nb-NO" dirty="0"/>
              <a:t> </a:t>
            </a:r>
            <a:r>
              <a:rPr lang="nb-NO" i="1" dirty="0" err="1"/>
              <a:t>áhčči</a:t>
            </a:r>
            <a:r>
              <a:rPr lang="nb-NO" i="1" dirty="0"/>
              <a:t> </a:t>
            </a:r>
            <a:r>
              <a:rPr lang="nb-NO" dirty="0"/>
              <a:t>‘</a:t>
            </a:r>
            <a:r>
              <a:rPr lang="nb-NO" dirty="0" err="1"/>
              <a:t>father</a:t>
            </a:r>
            <a:r>
              <a:rPr lang="nb-NO" dirty="0"/>
              <a:t>’ </a:t>
            </a:r>
            <a:r>
              <a:rPr lang="nb-NO" i="1" dirty="0" err="1"/>
              <a:t>eadni</a:t>
            </a:r>
            <a:r>
              <a:rPr lang="nb-NO" i="1" dirty="0"/>
              <a:t> </a:t>
            </a:r>
            <a:r>
              <a:rPr lang="nb-NO" dirty="0"/>
              <a:t>‘</a:t>
            </a:r>
            <a:r>
              <a:rPr lang="nb-NO" dirty="0" err="1"/>
              <a:t>mother</a:t>
            </a:r>
            <a:r>
              <a:rPr lang="nb-NO" dirty="0"/>
              <a:t>’ </a:t>
            </a:r>
            <a:r>
              <a:rPr lang="nb-NO" i="1" dirty="0" err="1"/>
              <a:t>oabbá</a:t>
            </a:r>
            <a:r>
              <a:rPr lang="nb-NO" dirty="0"/>
              <a:t> ‘</a:t>
            </a:r>
            <a:r>
              <a:rPr lang="nb-NO" dirty="0" err="1"/>
              <a:t>sister</a:t>
            </a:r>
            <a:r>
              <a:rPr lang="nb-NO" dirty="0"/>
              <a:t>’</a:t>
            </a:r>
            <a:r>
              <a:rPr lang="nb-NO" i="1" dirty="0"/>
              <a:t> </a:t>
            </a:r>
            <a:r>
              <a:rPr lang="nb-NO" i="1" dirty="0" err="1"/>
              <a:t>viellja</a:t>
            </a:r>
            <a:r>
              <a:rPr lang="nb-NO" i="1" dirty="0"/>
              <a:t> </a:t>
            </a:r>
            <a:r>
              <a:rPr lang="nb-NO" dirty="0"/>
              <a:t>‘</a:t>
            </a:r>
            <a:r>
              <a:rPr lang="nb-NO" dirty="0" err="1"/>
              <a:t>brother</a:t>
            </a:r>
            <a:r>
              <a:rPr lang="nb-NO" dirty="0"/>
              <a:t>’</a:t>
            </a:r>
            <a:r>
              <a:rPr lang="nb-NO" i="1" dirty="0"/>
              <a:t> </a:t>
            </a:r>
            <a:r>
              <a:rPr lang="nb-NO" i="1" dirty="0" err="1"/>
              <a:t>áddjá</a:t>
            </a:r>
            <a:r>
              <a:rPr lang="nb-NO" i="1" dirty="0"/>
              <a:t> </a:t>
            </a:r>
            <a:r>
              <a:rPr lang="nb-NO" dirty="0"/>
              <a:t>‘</a:t>
            </a:r>
            <a:r>
              <a:rPr lang="nb-NO" dirty="0" err="1"/>
              <a:t>grandfather</a:t>
            </a:r>
            <a:r>
              <a:rPr lang="nb-NO" dirty="0"/>
              <a:t>’</a:t>
            </a:r>
            <a:r>
              <a:rPr lang="nb-NO" i="1" dirty="0"/>
              <a:t> </a:t>
            </a:r>
            <a:r>
              <a:rPr lang="nb-NO" i="1" dirty="0" err="1"/>
              <a:t>bárdni</a:t>
            </a:r>
            <a:r>
              <a:rPr lang="nb-NO" i="1" dirty="0"/>
              <a:t> </a:t>
            </a:r>
            <a:r>
              <a:rPr lang="nb-NO" dirty="0"/>
              <a:t>‘son’ </a:t>
            </a:r>
            <a:r>
              <a:rPr lang="nb-NO" i="1" dirty="0" err="1"/>
              <a:t>nieida</a:t>
            </a:r>
            <a:r>
              <a:rPr lang="nb-NO" i="1" dirty="0"/>
              <a:t> </a:t>
            </a:r>
            <a:r>
              <a:rPr lang="nb-NO" dirty="0"/>
              <a:t>‘</a:t>
            </a:r>
            <a:r>
              <a:rPr lang="nb-NO" dirty="0" err="1"/>
              <a:t>daughter</a:t>
            </a:r>
            <a:r>
              <a:rPr lang="nb-NO" dirty="0"/>
              <a:t>’</a:t>
            </a:r>
            <a:r>
              <a:rPr lang="nb-NO" i="1" dirty="0"/>
              <a:t> </a:t>
            </a:r>
            <a:r>
              <a:rPr lang="nb-NO" i="1" dirty="0" err="1"/>
              <a:t>mánná</a:t>
            </a:r>
            <a:r>
              <a:rPr lang="nb-NO" i="1" dirty="0"/>
              <a:t> </a:t>
            </a:r>
            <a:r>
              <a:rPr lang="nb-NO" dirty="0"/>
              <a:t>‘</a:t>
            </a:r>
            <a:r>
              <a:rPr lang="nb-NO" dirty="0" err="1"/>
              <a:t>child</a:t>
            </a:r>
            <a:r>
              <a:rPr lang="nb-NO" dirty="0"/>
              <a:t>’</a:t>
            </a:r>
            <a:r>
              <a:rPr lang="nb-NO" i="1" dirty="0"/>
              <a:t> </a:t>
            </a:r>
            <a:r>
              <a:rPr lang="nb-NO" i="1" dirty="0" err="1"/>
              <a:t>vilbealle</a:t>
            </a:r>
            <a:r>
              <a:rPr lang="nb-NO" i="1" dirty="0"/>
              <a:t> </a:t>
            </a:r>
            <a:r>
              <a:rPr lang="nb-NO" dirty="0"/>
              <a:t>‘</a:t>
            </a:r>
            <a:r>
              <a:rPr lang="nb-NO" dirty="0" err="1"/>
              <a:t>cousin</a:t>
            </a:r>
            <a:r>
              <a:rPr lang="nb-NO" dirty="0"/>
              <a:t>’</a:t>
            </a:r>
            <a:r>
              <a:rPr lang="nb-NO" i="1" dirty="0"/>
              <a:t> </a:t>
            </a:r>
            <a:r>
              <a:rPr lang="nb-NO" i="1" dirty="0" err="1"/>
              <a:t>áhkku</a:t>
            </a:r>
            <a:r>
              <a:rPr lang="nb-NO" i="1" dirty="0"/>
              <a:t> </a:t>
            </a:r>
            <a:r>
              <a:rPr lang="nb-NO" dirty="0"/>
              <a:t>‘</a:t>
            </a:r>
            <a:r>
              <a:rPr lang="nb-NO" dirty="0" err="1"/>
              <a:t>grandmother</a:t>
            </a:r>
            <a:r>
              <a:rPr lang="nb-NO" dirty="0"/>
              <a:t>’</a:t>
            </a:r>
            <a:r>
              <a:rPr lang="nb-NO" i="1" dirty="0"/>
              <a:t> </a:t>
            </a:r>
            <a:r>
              <a:rPr lang="nb-NO" i="1" dirty="0" err="1"/>
              <a:t>isit</a:t>
            </a:r>
            <a:r>
              <a:rPr lang="nb-NO" i="1" dirty="0"/>
              <a:t> </a:t>
            </a:r>
            <a:r>
              <a:rPr lang="nb-NO" dirty="0"/>
              <a:t>‘husband’</a:t>
            </a:r>
            <a:r>
              <a:rPr lang="nb-NO" i="1" dirty="0"/>
              <a:t> </a:t>
            </a:r>
            <a:r>
              <a:rPr lang="nb-NO" i="1" dirty="0" err="1"/>
              <a:t>eamit</a:t>
            </a:r>
            <a:r>
              <a:rPr lang="nb-NO" i="1" dirty="0"/>
              <a:t> </a:t>
            </a:r>
            <a:r>
              <a:rPr lang="nb-NO" dirty="0"/>
              <a:t>‘</a:t>
            </a:r>
            <a:r>
              <a:rPr lang="nb-NO" dirty="0" err="1"/>
              <a:t>wife</a:t>
            </a:r>
            <a:r>
              <a:rPr lang="nb-NO" dirty="0"/>
              <a:t>’</a:t>
            </a:r>
            <a:r>
              <a:rPr lang="nb-NO" i="1" dirty="0"/>
              <a:t> </a:t>
            </a:r>
            <a:r>
              <a:rPr lang="nb-NO" i="1" dirty="0" err="1"/>
              <a:t>ustit</a:t>
            </a:r>
            <a:r>
              <a:rPr lang="nb-NO" i="1" dirty="0"/>
              <a:t> </a:t>
            </a:r>
            <a:r>
              <a:rPr lang="nb-NO" dirty="0"/>
              <a:t>‘</a:t>
            </a:r>
            <a:r>
              <a:rPr lang="nb-NO" dirty="0" err="1"/>
              <a:t>friend</a:t>
            </a:r>
            <a:r>
              <a:rPr lang="nb-NO" dirty="0"/>
              <a:t>’</a:t>
            </a:r>
            <a:endParaRPr lang="nb-NO" i="1" dirty="0"/>
          </a:p>
          <a:p>
            <a:pPr marL="0" indent="0">
              <a:buNone/>
            </a:pPr>
            <a:r>
              <a:rPr lang="nb-NO" b="1" dirty="0"/>
              <a:t>Body Parts: </a:t>
            </a:r>
            <a:r>
              <a:rPr lang="nb-NO" i="1" dirty="0" err="1"/>
              <a:t>váibmu</a:t>
            </a:r>
            <a:r>
              <a:rPr lang="nb-NO" i="1" dirty="0"/>
              <a:t> </a:t>
            </a:r>
            <a:r>
              <a:rPr lang="nb-NO" dirty="0"/>
              <a:t>‘</a:t>
            </a:r>
            <a:r>
              <a:rPr lang="nb-NO" dirty="0" err="1"/>
              <a:t>heart</a:t>
            </a:r>
            <a:r>
              <a:rPr lang="nb-NO" dirty="0"/>
              <a:t>’</a:t>
            </a:r>
            <a:r>
              <a:rPr lang="nb-NO" i="1" dirty="0"/>
              <a:t> </a:t>
            </a:r>
            <a:r>
              <a:rPr lang="nb-NO" i="1" dirty="0" err="1"/>
              <a:t>giehta</a:t>
            </a:r>
            <a:r>
              <a:rPr lang="nb-NO" i="1" dirty="0"/>
              <a:t> </a:t>
            </a:r>
            <a:r>
              <a:rPr lang="nb-NO" dirty="0"/>
              <a:t>‘hand’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2CE38B-A0D9-8344-879A-61AE7260F4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nb-NO" dirty="0"/>
              <a:t>Over 50% </a:t>
            </a:r>
            <a:r>
              <a:rPr lang="nb-NO" dirty="0" err="1"/>
              <a:t>ReflN</a:t>
            </a:r>
            <a:endParaRPr lang="nb-NO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AD60083-9AC6-CA41-91AA-6621944967A7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lnSpcReduction="10000"/>
          </a:bodyPr>
          <a:lstStyle/>
          <a:p>
            <a:r>
              <a:rPr lang="nb-NO" dirty="0" err="1"/>
              <a:t>Kin</a:t>
            </a:r>
            <a:r>
              <a:rPr lang="nb-NO" dirty="0"/>
              <a:t>: </a:t>
            </a:r>
            <a:r>
              <a:rPr lang="nb-NO" i="1" dirty="0" err="1"/>
              <a:t>fuolki</a:t>
            </a:r>
            <a:r>
              <a:rPr lang="nb-NO" i="1" dirty="0"/>
              <a:t> </a:t>
            </a:r>
            <a:r>
              <a:rPr lang="nb-NO" dirty="0"/>
              <a:t>‘relative’</a:t>
            </a:r>
            <a:r>
              <a:rPr lang="nb-NO" i="1" dirty="0"/>
              <a:t> </a:t>
            </a:r>
            <a:r>
              <a:rPr lang="nb-NO" i="1" dirty="0" err="1"/>
              <a:t>váhnen</a:t>
            </a:r>
            <a:r>
              <a:rPr lang="nb-NO" i="1" dirty="0"/>
              <a:t> </a:t>
            </a:r>
            <a:r>
              <a:rPr lang="nb-NO" dirty="0"/>
              <a:t>‘</a:t>
            </a:r>
            <a:r>
              <a:rPr lang="nb-NO" dirty="0" err="1"/>
              <a:t>parent</a:t>
            </a:r>
            <a:r>
              <a:rPr lang="nb-NO" dirty="0"/>
              <a:t>’</a:t>
            </a:r>
            <a:r>
              <a:rPr lang="nb-NO" i="1" dirty="0"/>
              <a:t> </a:t>
            </a:r>
            <a:r>
              <a:rPr lang="nb-NO" i="1" dirty="0" err="1"/>
              <a:t>moarsi</a:t>
            </a:r>
            <a:r>
              <a:rPr lang="nb-NO" i="1" dirty="0"/>
              <a:t> ‘</a:t>
            </a:r>
            <a:r>
              <a:rPr lang="nb-NO" i="1" dirty="0" err="1"/>
              <a:t>girlfriend</a:t>
            </a:r>
            <a:r>
              <a:rPr lang="nb-NO" i="1" dirty="0"/>
              <a:t>’ </a:t>
            </a:r>
            <a:r>
              <a:rPr lang="nb-NO" i="1" dirty="0" err="1"/>
              <a:t>irgi</a:t>
            </a:r>
            <a:r>
              <a:rPr lang="nb-NO" dirty="0"/>
              <a:t> ‘</a:t>
            </a:r>
            <a:r>
              <a:rPr lang="nb-NO" dirty="0" err="1"/>
              <a:t>boyfriend</a:t>
            </a:r>
            <a:r>
              <a:rPr lang="nb-NO" dirty="0"/>
              <a:t>’</a:t>
            </a:r>
            <a:r>
              <a:rPr lang="nb-NO" i="1" dirty="0"/>
              <a:t> </a:t>
            </a:r>
            <a:r>
              <a:rPr lang="nb-NO" i="1" dirty="0" err="1"/>
              <a:t>skibir</a:t>
            </a:r>
            <a:r>
              <a:rPr lang="nb-NO" i="1" dirty="0"/>
              <a:t> </a:t>
            </a:r>
            <a:r>
              <a:rPr lang="nb-NO" dirty="0"/>
              <a:t>‘</a:t>
            </a:r>
            <a:r>
              <a:rPr lang="nb-NO" dirty="0" err="1"/>
              <a:t>friend</a:t>
            </a:r>
            <a:r>
              <a:rPr lang="nb-NO" dirty="0"/>
              <a:t>’</a:t>
            </a:r>
            <a:r>
              <a:rPr lang="nb-NO" i="1" dirty="0"/>
              <a:t> </a:t>
            </a:r>
            <a:r>
              <a:rPr lang="nb-NO" i="1" dirty="0" err="1"/>
              <a:t>olmmái</a:t>
            </a:r>
            <a:r>
              <a:rPr lang="nb-NO" dirty="0"/>
              <a:t> ‘</a:t>
            </a:r>
            <a:r>
              <a:rPr lang="nb-NO" dirty="0" err="1"/>
              <a:t>friend</a:t>
            </a:r>
            <a:r>
              <a:rPr lang="nb-NO" dirty="0"/>
              <a:t>’</a:t>
            </a:r>
            <a:r>
              <a:rPr lang="nb-NO" i="1" dirty="0"/>
              <a:t> </a:t>
            </a:r>
            <a:endParaRPr lang="nb-NO" dirty="0"/>
          </a:p>
          <a:p>
            <a:endParaRPr lang="nb-NO" dirty="0"/>
          </a:p>
          <a:p>
            <a:r>
              <a:rPr lang="nb-NO" dirty="0"/>
              <a:t>Body Parts: </a:t>
            </a:r>
            <a:r>
              <a:rPr lang="nb-NO" i="1" dirty="0" err="1"/>
              <a:t>čalbmi</a:t>
            </a:r>
            <a:r>
              <a:rPr lang="nb-NO" i="1" dirty="0"/>
              <a:t> </a:t>
            </a:r>
            <a:r>
              <a:rPr lang="nb-NO" dirty="0"/>
              <a:t>‘</a:t>
            </a:r>
            <a:r>
              <a:rPr lang="nb-NO" dirty="0" err="1"/>
              <a:t>eye</a:t>
            </a:r>
            <a:r>
              <a:rPr lang="nb-NO" dirty="0"/>
              <a:t>’</a:t>
            </a:r>
            <a:r>
              <a:rPr lang="nb-NO" i="1" dirty="0"/>
              <a:t> </a:t>
            </a:r>
            <a:r>
              <a:rPr lang="nb-NO" i="1" dirty="0" err="1"/>
              <a:t>juolgi</a:t>
            </a:r>
            <a:r>
              <a:rPr lang="nb-NO" i="1" dirty="0"/>
              <a:t> </a:t>
            </a:r>
            <a:r>
              <a:rPr lang="nb-NO" dirty="0"/>
              <a:t>‘leg’</a:t>
            </a:r>
            <a:r>
              <a:rPr lang="nb-NO" i="1" dirty="0"/>
              <a:t> </a:t>
            </a:r>
            <a:r>
              <a:rPr lang="nb-NO" i="1" dirty="0" err="1"/>
              <a:t>oaivi</a:t>
            </a:r>
            <a:r>
              <a:rPr lang="nb-NO" i="1" dirty="0"/>
              <a:t> </a:t>
            </a:r>
            <a:r>
              <a:rPr lang="nb-NO" dirty="0"/>
              <a:t>‘head’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2087E41-C1DC-AF43-BA36-EC7A95FDDC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9577" y="109554"/>
            <a:ext cx="2769577" cy="13156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90AC167-4201-7649-BCFA-DAB1B7CCF5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7486" y="6375"/>
            <a:ext cx="2162926" cy="1254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2960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718B2-68E9-A34E-ACED-59D2187977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e-NO" b="1" dirty="0"/>
              <a:t>Our Study of North Sámi Possessive Constructions</a:t>
            </a:r>
            <a:r>
              <a:rPr lang="nb-NO" b="1" dirty="0"/>
              <a:t>...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D5FB91-BEFC-2B45-AA69-C593198D6E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0300" y="1313387"/>
            <a:ext cx="7888582" cy="98140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se-NO" sz="2400" dirty="0"/>
              <a:t>Illustrates a two-way relationship between </a:t>
            </a:r>
            <a:r>
              <a:rPr lang="se-NO" sz="2400" b="1" dirty="0"/>
              <a:t>cognitive linguistics</a:t>
            </a:r>
            <a:r>
              <a:rPr lang="nb-NO" sz="2400" dirty="0"/>
              <a:t> </a:t>
            </a:r>
            <a:r>
              <a:rPr lang="se-NO" sz="2400" dirty="0"/>
              <a:t>and an </a:t>
            </a:r>
            <a:r>
              <a:rPr lang="se-NO" sz="2400" b="1" dirty="0"/>
              <a:t>indigenous language</a:t>
            </a:r>
            <a:r>
              <a:rPr lang="nb-NO" sz="2400" b="1" dirty="0"/>
              <a:t>:</a:t>
            </a:r>
          </a:p>
          <a:p>
            <a:pPr marL="0" indent="0">
              <a:buNone/>
            </a:pPr>
            <a:endParaRPr lang="nb-NO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733F7E-FD2F-C241-BC36-C7008BAE22E3}"/>
              </a:ext>
            </a:extLst>
          </p:cNvPr>
          <p:cNvSpPr txBox="1"/>
          <p:nvPr/>
        </p:nvSpPr>
        <p:spPr>
          <a:xfrm>
            <a:off x="536330" y="2347546"/>
            <a:ext cx="3121269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nb-NO" sz="2400" dirty="0" err="1"/>
              <a:t>Cognitive</a:t>
            </a:r>
            <a:r>
              <a:rPr lang="nb-NO" sz="2400" dirty="0"/>
              <a:t> </a:t>
            </a:r>
            <a:r>
              <a:rPr lang="nb-NO" sz="2400" dirty="0" err="1"/>
              <a:t>linguistics</a:t>
            </a:r>
            <a:r>
              <a:rPr lang="nb-NO" sz="2400" dirty="0"/>
              <a:t> </a:t>
            </a:r>
            <a:r>
              <a:rPr lang="se-NO" sz="2400" dirty="0"/>
              <a:t>helps to </a:t>
            </a:r>
            <a:r>
              <a:rPr lang="se-NO" sz="2400" b="1" dirty="0"/>
              <a:t>document injustices </a:t>
            </a:r>
            <a:r>
              <a:rPr lang="se-NO" sz="2400" dirty="0"/>
              <a:t>perpetrated against an indigenous people</a:t>
            </a:r>
            <a:r>
              <a:rPr lang="nb-NO" sz="2400" dirty="0"/>
              <a:t> </a:t>
            </a:r>
          </a:p>
          <a:p>
            <a:pPr lvl="1"/>
            <a:endParaRPr lang="nb-NO" sz="2400" dirty="0"/>
          </a:p>
          <a:p>
            <a:endParaRPr lang="nb-NO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668E1D-1FB6-4542-8C76-349AA32EF3F5}"/>
              </a:ext>
            </a:extLst>
          </p:cNvPr>
          <p:cNvSpPr txBox="1"/>
          <p:nvPr/>
        </p:nvSpPr>
        <p:spPr>
          <a:xfrm>
            <a:off x="5424854" y="2347546"/>
            <a:ext cx="197826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e-NO" sz="2400" dirty="0"/>
              <a:t>North Sámi sheds light on the </a:t>
            </a:r>
            <a:r>
              <a:rPr lang="se-NO" sz="2400" b="1" dirty="0"/>
              <a:t>semantics of possession</a:t>
            </a:r>
            <a:r>
              <a:rPr lang="nb-NO" sz="2400" b="1" dirty="0"/>
              <a:t> </a:t>
            </a:r>
          </a:p>
        </p:txBody>
      </p:sp>
      <p:sp>
        <p:nvSpPr>
          <p:cNvPr id="7" name="Left-Right Arrow 6">
            <a:extLst>
              <a:ext uri="{FF2B5EF4-FFF2-40B4-BE49-F238E27FC236}">
                <a16:creationId xmlns:a16="http://schemas.microsoft.com/office/drawing/2014/main" id="{2D501592-A3E7-2948-9950-9D1801EAC46A}"/>
              </a:ext>
            </a:extLst>
          </p:cNvPr>
          <p:cNvSpPr/>
          <p:nvPr/>
        </p:nvSpPr>
        <p:spPr>
          <a:xfrm>
            <a:off x="3921369" y="3015761"/>
            <a:ext cx="1222131" cy="492369"/>
          </a:xfrm>
          <a:prstGeom prst="left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0437809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3421A2-1F67-CB46-814A-EB35FD3A7B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2139736" cy="994172"/>
          </a:xfrm>
        </p:spPr>
        <p:txBody>
          <a:bodyPr>
            <a:normAutofit/>
          </a:bodyPr>
          <a:lstStyle/>
          <a:p>
            <a:r>
              <a:rPr lang="nb-NO" b="1" dirty="0"/>
              <a:t>Products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B680AC-B0CE-014A-A089-FC50A8A5BA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Over 50% </a:t>
            </a:r>
            <a:r>
              <a:rPr lang="nb-NO" dirty="0" err="1"/>
              <a:t>NPx</a:t>
            </a:r>
            <a:endParaRPr lang="nb-NO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286AA6-83B5-0546-9D21-D1E91780854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nb-NO" i="1" dirty="0" err="1"/>
              <a:t>preassadieđáhus</a:t>
            </a:r>
            <a:r>
              <a:rPr lang="nb-NO" i="1" dirty="0"/>
              <a:t> </a:t>
            </a:r>
            <a:r>
              <a:rPr lang="nb-NO" dirty="0"/>
              <a:t>‘press </a:t>
            </a:r>
            <a:r>
              <a:rPr lang="nb-NO" dirty="0" err="1"/>
              <a:t>release</a:t>
            </a:r>
            <a:r>
              <a:rPr lang="nb-NO" dirty="0"/>
              <a:t>’</a:t>
            </a:r>
            <a:r>
              <a:rPr lang="nb-NO" i="1" dirty="0"/>
              <a:t> reive </a:t>
            </a:r>
            <a:r>
              <a:rPr lang="nb-NO" dirty="0"/>
              <a:t>‘letter’</a:t>
            </a:r>
            <a:r>
              <a:rPr lang="nb-NO" i="1" dirty="0"/>
              <a:t> </a:t>
            </a:r>
            <a:r>
              <a:rPr lang="nb-NO" i="1" dirty="0" err="1"/>
              <a:t>duopmu</a:t>
            </a:r>
            <a:r>
              <a:rPr lang="nb-NO" i="1" dirty="0"/>
              <a:t> </a:t>
            </a:r>
            <a:r>
              <a:rPr lang="nb-NO" dirty="0"/>
              <a:t>‘</a:t>
            </a:r>
            <a:r>
              <a:rPr lang="nb-NO" dirty="0" err="1"/>
              <a:t>judgment</a:t>
            </a:r>
            <a:r>
              <a:rPr lang="nb-NO" dirty="0"/>
              <a:t>’</a:t>
            </a:r>
            <a:r>
              <a:rPr lang="nb-NO" i="1" dirty="0"/>
              <a:t> </a:t>
            </a:r>
            <a:r>
              <a:rPr lang="nb-NO" i="1" dirty="0" err="1"/>
              <a:t>sárdni</a:t>
            </a:r>
            <a:r>
              <a:rPr lang="nb-NO" i="1" dirty="0"/>
              <a:t> </a:t>
            </a:r>
            <a:r>
              <a:rPr lang="nb-NO" dirty="0"/>
              <a:t>‘</a:t>
            </a:r>
            <a:r>
              <a:rPr lang="nb-NO" dirty="0" err="1"/>
              <a:t>sermon</a:t>
            </a:r>
            <a:r>
              <a:rPr lang="nb-NO" dirty="0"/>
              <a:t>’</a:t>
            </a:r>
            <a:r>
              <a:rPr lang="nb-NO" i="1" dirty="0"/>
              <a:t> </a:t>
            </a:r>
            <a:r>
              <a:rPr lang="nb-NO" i="1" dirty="0" err="1"/>
              <a:t>sátnevuorru</a:t>
            </a:r>
            <a:r>
              <a:rPr lang="nb-NO" i="1" dirty="0"/>
              <a:t> </a:t>
            </a:r>
            <a:r>
              <a:rPr lang="nb-NO" dirty="0"/>
              <a:t>‘</a:t>
            </a:r>
            <a:r>
              <a:rPr lang="nb-NO" dirty="0" err="1"/>
              <a:t>speech</a:t>
            </a:r>
            <a:r>
              <a:rPr lang="nb-NO" dirty="0"/>
              <a:t>’</a:t>
            </a:r>
            <a:r>
              <a:rPr lang="nb-NO" i="1" dirty="0"/>
              <a:t> </a:t>
            </a:r>
            <a:r>
              <a:rPr lang="nb-NO" i="1" dirty="0" err="1"/>
              <a:t>sáhkavuorru</a:t>
            </a:r>
            <a:r>
              <a:rPr lang="nb-NO" i="1" dirty="0"/>
              <a:t> </a:t>
            </a:r>
            <a:r>
              <a:rPr lang="nb-NO" dirty="0"/>
              <a:t>‘</a:t>
            </a:r>
            <a:r>
              <a:rPr lang="nb-NO" dirty="0" err="1"/>
              <a:t>lecture</a:t>
            </a:r>
            <a:r>
              <a:rPr lang="nb-NO" dirty="0"/>
              <a:t>’</a:t>
            </a:r>
            <a:r>
              <a:rPr lang="nb-NO" i="1" dirty="0"/>
              <a:t>  </a:t>
            </a:r>
            <a:r>
              <a:rPr lang="nb-NO" i="1" dirty="0" err="1"/>
              <a:t>rahpansárdni</a:t>
            </a:r>
            <a:r>
              <a:rPr lang="nb-NO" i="1" dirty="0"/>
              <a:t> </a:t>
            </a:r>
            <a:r>
              <a:rPr lang="nb-NO" dirty="0"/>
              <a:t>‘</a:t>
            </a:r>
            <a:r>
              <a:rPr lang="nb-NO" dirty="0" err="1"/>
              <a:t>introductory</a:t>
            </a:r>
            <a:r>
              <a:rPr lang="nb-NO" dirty="0"/>
              <a:t> </a:t>
            </a:r>
            <a:r>
              <a:rPr lang="nb-NO" dirty="0" err="1"/>
              <a:t>remarks</a:t>
            </a:r>
            <a:r>
              <a:rPr lang="nb-NO" dirty="0"/>
              <a:t>’ </a:t>
            </a:r>
            <a:r>
              <a:rPr lang="nb-NO" i="1" dirty="0" err="1"/>
              <a:t>raporta</a:t>
            </a:r>
            <a:r>
              <a:rPr lang="nb-NO" i="1" dirty="0"/>
              <a:t> </a:t>
            </a:r>
            <a:r>
              <a:rPr lang="nb-NO" dirty="0"/>
              <a:t>‘report’ </a:t>
            </a:r>
            <a:r>
              <a:rPr lang="nb-NO" i="1" dirty="0" err="1"/>
              <a:t>ođđajagesárdni</a:t>
            </a:r>
            <a:r>
              <a:rPr lang="nb-NO" i="1" dirty="0"/>
              <a:t> ‘</a:t>
            </a:r>
            <a:r>
              <a:rPr lang="nb-NO" dirty="0"/>
              <a:t>New </a:t>
            </a:r>
            <a:r>
              <a:rPr lang="nb-NO" dirty="0" err="1"/>
              <a:t>Year’s</a:t>
            </a:r>
            <a:r>
              <a:rPr lang="nb-NO" dirty="0"/>
              <a:t> </a:t>
            </a:r>
            <a:r>
              <a:rPr lang="nb-NO" dirty="0" err="1"/>
              <a:t>speech</a:t>
            </a:r>
            <a:r>
              <a:rPr lang="nb-NO" dirty="0"/>
              <a:t>’ </a:t>
            </a:r>
            <a:r>
              <a:rPr lang="nb-NO" i="1" dirty="0" err="1"/>
              <a:t>lohpádus</a:t>
            </a:r>
            <a:r>
              <a:rPr lang="nb-NO" i="1" dirty="0"/>
              <a:t> </a:t>
            </a:r>
            <a:r>
              <a:rPr lang="nb-NO" dirty="0"/>
              <a:t>‘</a:t>
            </a:r>
            <a:r>
              <a:rPr lang="nb-NO" dirty="0" err="1"/>
              <a:t>promise</a:t>
            </a:r>
            <a:r>
              <a:rPr lang="nb-NO" dirty="0"/>
              <a:t>’ </a:t>
            </a:r>
            <a:r>
              <a:rPr lang="nb-NO" i="1" dirty="0" err="1"/>
              <a:t>dutkanbargu</a:t>
            </a:r>
            <a:r>
              <a:rPr lang="nb-NO" i="1" dirty="0"/>
              <a:t> </a:t>
            </a:r>
            <a:r>
              <a:rPr lang="nb-NO" dirty="0"/>
              <a:t>‘</a:t>
            </a:r>
            <a:r>
              <a:rPr lang="nb-NO" dirty="0" err="1"/>
              <a:t>investigation</a:t>
            </a:r>
            <a:r>
              <a:rPr lang="nb-NO" dirty="0"/>
              <a:t>’ </a:t>
            </a:r>
            <a:r>
              <a:rPr lang="nb-NO" i="1" dirty="0" err="1"/>
              <a:t>girji</a:t>
            </a:r>
            <a:r>
              <a:rPr lang="nb-NO" i="1" dirty="0"/>
              <a:t> </a:t>
            </a:r>
            <a:r>
              <a:rPr lang="nb-NO" dirty="0"/>
              <a:t>‘book’ </a:t>
            </a:r>
            <a:r>
              <a:rPr lang="nb-NO" i="1" dirty="0" err="1"/>
              <a:t>vuosteháhku</a:t>
            </a:r>
            <a:r>
              <a:rPr lang="nb-NO" i="1" dirty="0"/>
              <a:t> </a:t>
            </a:r>
            <a:r>
              <a:rPr lang="nb-NO" dirty="0"/>
              <a:t>‘protest’ </a:t>
            </a:r>
            <a:r>
              <a:rPr lang="nb-NO" i="1" dirty="0" err="1"/>
              <a:t>čoahkkin</a:t>
            </a:r>
            <a:r>
              <a:rPr lang="nb-NO" i="1" dirty="0"/>
              <a:t> </a:t>
            </a:r>
            <a:r>
              <a:rPr lang="nb-NO" dirty="0"/>
              <a:t>‘</a:t>
            </a:r>
            <a:r>
              <a:rPr lang="nb-NO" dirty="0" err="1"/>
              <a:t>meeting</a:t>
            </a:r>
            <a:r>
              <a:rPr lang="nb-NO" dirty="0"/>
              <a:t>’ </a:t>
            </a:r>
            <a:r>
              <a:rPr lang="nb-NO" i="1" dirty="0" err="1"/>
              <a:t>suddu</a:t>
            </a:r>
            <a:r>
              <a:rPr lang="nb-NO" i="1" dirty="0"/>
              <a:t> ‘</a:t>
            </a:r>
            <a:r>
              <a:rPr lang="nb-NO" dirty="0"/>
              <a:t>sin’</a:t>
            </a:r>
            <a:r>
              <a:rPr lang="nb-NO" i="1" dirty="0"/>
              <a:t> </a:t>
            </a:r>
            <a:r>
              <a:rPr lang="nb-NO" i="1" dirty="0" err="1"/>
              <a:t>duodji</a:t>
            </a:r>
            <a:r>
              <a:rPr lang="nb-NO" i="1" dirty="0"/>
              <a:t> </a:t>
            </a:r>
            <a:r>
              <a:rPr lang="nb-NO" dirty="0"/>
              <a:t>‘</a:t>
            </a:r>
            <a:r>
              <a:rPr lang="nb-NO" dirty="0" err="1"/>
              <a:t>handicraft</a:t>
            </a:r>
            <a:r>
              <a:rPr lang="nb-NO" dirty="0"/>
              <a:t>’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2CE38B-A0D9-8344-879A-61AE7260F4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nb-NO" dirty="0"/>
              <a:t>Over 50% </a:t>
            </a:r>
            <a:r>
              <a:rPr lang="nb-NO" dirty="0" err="1"/>
              <a:t>ReflN</a:t>
            </a:r>
            <a:endParaRPr lang="nb-NO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AD60083-9AC6-CA41-91AA-6621944967A7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nb-NO" i="1" dirty="0" err="1"/>
              <a:t>sátni</a:t>
            </a:r>
            <a:r>
              <a:rPr lang="nb-NO" i="1" dirty="0"/>
              <a:t> </a:t>
            </a:r>
            <a:r>
              <a:rPr lang="nb-NO" dirty="0"/>
              <a:t>‘</a:t>
            </a:r>
            <a:r>
              <a:rPr lang="nb-NO" dirty="0" err="1"/>
              <a:t>word</a:t>
            </a:r>
            <a:r>
              <a:rPr lang="nb-NO" dirty="0"/>
              <a:t>’ </a:t>
            </a:r>
            <a:r>
              <a:rPr lang="nb-NO" i="1" dirty="0" err="1"/>
              <a:t>cealkámuš</a:t>
            </a:r>
            <a:r>
              <a:rPr lang="nb-NO" i="1" dirty="0"/>
              <a:t> </a:t>
            </a:r>
            <a:r>
              <a:rPr lang="nb-NO" dirty="0"/>
              <a:t>‘statement’ </a:t>
            </a:r>
            <a:r>
              <a:rPr lang="nb-NO" i="1" dirty="0" err="1"/>
              <a:t>mearrádus</a:t>
            </a:r>
            <a:r>
              <a:rPr lang="nb-NO" i="1" dirty="0"/>
              <a:t> </a:t>
            </a:r>
            <a:r>
              <a:rPr lang="nb-NO" dirty="0"/>
              <a:t>‘</a:t>
            </a:r>
            <a:r>
              <a:rPr lang="nb-NO" dirty="0" err="1"/>
              <a:t>decision</a:t>
            </a:r>
            <a:r>
              <a:rPr lang="nb-NO" dirty="0"/>
              <a:t>’ </a:t>
            </a:r>
            <a:r>
              <a:rPr lang="nb-NO" i="1" dirty="0" err="1"/>
              <a:t>čálus</a:t>
            </a:r>
            <a:r>
              <a:rPr lang="nb-NO" i="1" dirty="0"/>
              <a:t> </a:t>
            </a:r>
            <a:r>
              <a:rPr lang="nb-NO" dirty="0"/>
              <a:t>‘</a:t>
            </a:r>
            <a:r>
              <a:rPr lang="nb-NO" dirty="0" err="1"/>
              <a:t>writing</a:t>
            </a:r>
            <a:r>
              <a:rPr lang="nb-NO" dirty="0"/>
              <a:t>’ </a:t>
            </a:r>
            <a:r>
              <a:rPr lang="nb-NO" i="1" dirty="0" err="1"/>
              <a:t>fálaldat</a:t>
            </a:r>
            <a:r>
              <a:rPr lang="nb-NO" i="1" dirty="0"/>
              <a:t> </a:t>
            </a:r>
            <a:r>
              <a:rPr lang="nb-NO" dirty="0"/>
              <a:t>‘offer’ </a:t>
            </a:r>
            <a:r>
              <a:rPr lang="nb-NO" i="1" dirty="0"/>
              <a:t>dikta </a:t>
            </a:r>
            <a:r>
              <a:rPr lang="nb-NO" dirty="0"/>
              <a:t>‘poem’ </a:t>
            </a:r>
            <a:r>
              <a:rPr lang="nb-NO" i="1" dirty="0" err="1"/>
              <a:t>ruovttusiidu</a:t>
            </a:r>
            <a:r>
              <a:rPr lang="nb-NO" i="1" dirty="0"/>
              <a:t> </a:t>
            </a:r>
            <a:r>
              <a:rPr lang="nb-NO" dirty="0"/>
              <a:t>‘</a:t>
            </a:r>
            <a:r>
              <a:rPr lang="nb-NO" dirty="0" err="1"/>
              <a:t>homepage</a:t>
            </a:r>
            <a:r>
              <a:rPr lang="nb-NO" dirty="0"/>
              <a:t>’ </a:t>
            </a:r>
            <a:r>
              <a:rPr lang="nb-NO" i="1" dirty="0" err="1"/>
              <a:t>gáibádus</a:t>
            </a:r>
            <a:r>
              <a:rPr lang="nb-NO" i="1" dirty="0"/>
              <a:t> </a:t>
            </a:r>
            <a:r>
              <a:rPr lang="nb-NO" dirty="0"/>
              <a:t>‘</a:t>
            </a:r>
            <a:r>
              <a:rPr lang="nb-NO" dirty="0" err="1"/>
              <a:t>demand</a:t>
            </a:r>
            <a:r>
              <a:rPr lang="nb-NO" dirty="0"/>
              <a:t>’ </a:t>
            </a:r>
            <a:r>
              <a:rPr lang="nb-NO" i="1" dirty="0" err="1"/>
              <a:t>niehku</a:t>
            </a:r>
            <a:r>
              <a:rPr lang="nb-NO" i="1" dirty="0"/>
              <a:t> </a:t>
            </a:r>
            <a:r>
              <a:rPr lang="nb-NO" dirty="0"/>
              <a:t>‘</a:t>
            </a:r>
            <a:r>
              <a:rPr lang="nb-NO" dirty="0" err="1"/>
              <a:t>dream</a:t>
            </a:r>
            <a:r>
              <a:rPr lang="nb-NO" dirty="0"/>
              <a:t>’</a:t>
            </a:r>
            <a:r>
              <a:rPr lang="nb-NO" i="1" dirty="0"/>
              <a:t> </a:t>
            </a:r>
            <a:r>
              <a:rPr lang="nb-NO" i="1" dirty="0" err="1"/>
              <a:t>oaidnu</a:t>
            </a:r>
            <a:r>
              <a:rPr lang="nb-NO" i="1" dirty="0"/>
              <a:t> </a:t>
            </a:r>
            <a:r>
              <a:rPr lang="nb-NO" dirty="0"/>
              <a:t>‘opinion’ </a:t>
            </a:r>
            <a:r>
              <a:rPr lang="nb-NO" i="1" dirty="0" err="1"/>
              <a:t>filbma</a:t>
            </a:r>
            <a:r>
              <a:rPr lang="nb-NO" i="1" dirty="0"/>
              <a:t> </a:t>
            </a:r>
            <a:r>
              <a:rPr lang="nb-NO" dirty="0"/>
              <a:t>‘film’ </a:t>
            </a:r>
            <a:r>
              <a:rPr lang="nb-NO" i="1" dirty="0" err="1"/>
              <a:t>dahku</a:t>
            </a:r>
            <a:r>
              <a:rPr lang="nb-NO" i="1" dirty="0"/>
              <a:t> </a:t>
            </a:r>
            <a:r>
              <a:rPr lang="nb-NO" dirty="0"/>
              <a:t>‘action’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DF1AFFB-453A-3449-A109-FBAC39559B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850" b="20481"/>
          <a:stretch/>
        </p:blipFill>
        <p:spPr>
          <a:xfrm>
            <a:off x="2867090" y="0"/>
            <a:ext cx="3262184" cy="1515926"/>
          </a:xfrm>
          <a:prstGeom prst="rect">
            <a:avLst/>
          </a:prstGeom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06B6C27-5623-434E-97F3-1A835731985C}"/>
              </a:ext>
            </a:extLst>
          </p:cNvPr>
          <p:cNvSpPr/>
          <p:nvPr/>
        </p:nvSpPr>
        <p:spPr>
          <a:xfrm>
            <a:off x="4629150" y="3420208"/>
            <a:ext cx="3724733" cy="14595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2400" b="1" dirty="0"/>
              <a:t>Products</a:t>
            </a:r>
            <a:r>
              <a:rPr lang="nb-NO" sz="2400" dirty="0"/>
              <a:t> stands </a:t>
            </a:r>
            <a:r>
              <a:rPr lang="nb-NO" sz="2400" dirty="0" err="1"/>
              <a:t>out</a:t>
            </a:r>
            <a:r>
              <a:rPr lang="nb-NO" sz="2400" dirty="0"/>
              <a:t> as </a:t>
            </a:r>
            <a:r>
              <a:rPr lang="nb-NO" sz="2400" b="1" dirty="0" err="1"/>
              <a:t>culture-specific</a:t>
            </a:r>
            <a:r>
              <a:rPr lang="nb-NO" sz="2400" dirty="0"/>
              <a:t> and </a:t>
            </a:r>
            <a:r>
              <a:rPr lang="nb-NO" sz="2400" b="1" dirty="0" err="1"/>
              <a:t>productive</a:t>
            </a:r>
            <a:r>
              <a:rPr lang="nb-NO" sz="2400" dirty="0"/>
              <a:t> </a:t>
            </a:r>
            <a:r>
              <a:rPr lang="nb-NO" sz="2400" dirty="0" err="1"/>
              <a:t>with</a:t>
            </a:r>
            <a:r>
              <a:rPr lang="nb-NO" sz="2400" dirty="0"/>
              <a:t> </a:t>
            </a:r>
            <a:r>
              <a:rPr lang="nb-NO" sz="2400" dirty="0" err="1"/>
              <a:t>NPx</a:t>
            </a:r>
            <a:endParaRPr lang="nb-NO" sz="2400" dirty="0"/>
          </a:p>
        </p:txBody>
      </p:sp>
    </p:spTree>
    <p:extLst>
      <p:ext uri="{BB962C8B-B14F-4D97-AF65-F5344CB8AC3E}">
        <p14:creationId xmlns:p14="http://schemas.microsoft.com/office/powerpoint/2010/main" val="27372454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3421A2-1F67-CB46-814A-EB35FD3A7B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3203605" cy="994172"/>
          </a:xfrm>
        </p:spPr>
        <p:txBody>
          <a:bodyPr>
            <a:normAutofit fontScale="90000"/>
          </a:bodyPr>
          <a:lstStyle/>
          <a:p>
            <a:r>
              <a:rPr lang="nb-NO" b="1" dirty="0" err="1"/>
              <a:t>Other</a:t>
            </a:r>
            <a:r>
              <a:rPr lang="nb-NO" b="1" dirty="0"/>
              <a:t> </a:t>
            </a:r>
            <a:r>
              <a:rPr lang="nb-NO" b="1" dirty="0" err="1"/>
              <a:t>Cuture-Specific</a:t>
            </a:r>
            <a:r>
              <a:rPr lang="nb-NO" b="1" dirty="0"/>
              <a:t> </a:t>
            </a:r>
            <a:r>
              <a:rPr lang="nb-NO" b="1" dirty="0" err="1"/>
              <a:t>Items</a:t>
            </a:r>
            <a:endParaRPr lang="nb-NO" b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B680AC-B0CE-014A-A089-FC50A8A5BA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Over 50% </a:t>
            </a:r>
            <a:r>
              <a:rPr lang="nb-NO" dirty="0" err="1"/>
              <a:t>NPx</a:t>
            </a:r>
            <a:endParaRPr lang="nb-NO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286AA6-83B5-0546-9D21-D1E91780854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nb-NO" b="1" dirty="0"/>
              <a:t>Identity: </a:t>
            </a:r>
            <a:r>
              <a:rPr lang="nb-NO" i="1" dirty="0" err="1"/>
              <a:t>dáhpi</a:t>
            </a:r>
            <a:r>
              <a:rPr lang="nb-NO" i="1" dirty="0"/>
              <a:t> </a:t>
            </a:r>
            <a:r>
              <a:rPr lang="nb-NO" dirty="0"/>
              <a:t>‘</a:t>
            </a:r>
            <a:r>
              <a:rPr lang="nb-NO" dirty="0" err="1"/>
              <a:t>habit</a:t>
            </a:r>
            <a:r>
              <a:rPr lang="nb-NO" dirty="0"/>
              <a:t>’ </a:t>
            </a:r>
            <a:r>
              <a:rPr lang="nb-NO" i="1" dirty="0" err="1"/>
              <a:t>oahppu</a:t>
            </a:r>
            <a:r>
              <a:rPr lang="nb-NO" i="1" dirty="0"/>
              <a:t> </a:t>
            </a:r>
            <a:r>
              <a:rPr lang="nb-NO" dirty="0"/>
              <a:t>‘</a:t>
            </a:r>
            <a:r>
              <a:rPr lang="nb-NO" dirty="0" err="1"/>
              <a:t>education</a:t>
            </a:r>
            <a:r>
              <a:rPr lang="nb-NO" dirty="0"/>
              <a:t>’</a:t>
            </a:r>
            <a:r>
              <a:rPr lang="nb-NO" i="1" dirty="0"/>
              <a:t> </a:t>
            </a:r>
            <a:r>
              <a:rPr lang="nb-NO" i="1" dirty="0" err="1"/>
              <a:t>namma</a:t>
            </a:r>
            <a:r>
              <a:rPr lang="nb-NO" i="1" dirty="0"/>
              <a:t> </a:t>
            </a:r>
            <a:r>
              <a:rPr lang="nb-NO" dirty="0"/>
              <a:t>‘</a:t>
            </a:r>
            <a:r>
              <a:rPr lang="nb-NO" dirty="0" err="1"/>
              <a:t>name</a:t>
            </a:r>
            <a:r>
              <a:rPr lang="nb-NO" dirty="0"/>
              <a:t>’ </a:t>
            </a:r>
            <a:r>
              <a:rPr lang="nb-NO" i="1" dirty="0" err="1"/>
              <a:t>dáidu</a:t>
            </a:r>
            <a:r>
              <a:rPr lang="nb-NO" dirty="0"/>
              <a:t> ‘art’</a:t>
            </a:r>
            <a:endParaRPr lang="nb-NO" b="1" dirty="0"/>
          </a:p>
          <a:p>
            <a:pPr marL="0" indent="0">
              <a:buNone/>
            </a:pPr>
            <a:r>
              <a:rPr lang="nb-NO" b="1" dirty="0" err="1"/>
              <a:t>Livelihood</a:t>
            </a:r>
            <a:r>
              <a:rPr lang="nb-NO" b="1" dirty="0"/>
              <a:t>: </a:t>
            </a:r>
            <a:r>
              <a:rPr lang="nb-NO" i="1" dirty="0" err="1"/>
              <a:t>virgi</a:t>
            </a:r>
            <a:r>
              <a:rPr lang="nb-NO" i="1" dirty="0"/>
              <a:t> </a:t>
            </a:r>
            <a:r>
              <a:rPr lang="nb-NO" dirty="0"/>
              <a:t>‘</a:t>
            </a:r>
            <a:r>
              <a:rPr lang="nb-NO" dirty="0" err="1"/>
              <a:t>job</a:t>
            </a:r>
            <a:r>
              <a:rPr lang="nb-NO" dirty="0"/>
              <a:t>/</a:t>
            </a:r>
            <a:r>
              <a:rPr lang="nb-NO" dirty="0" err="1"/>
              <a:t>position</a:t>
            </a:r>
            <a:r>
              <a:rPr lang="nb-NO" dirty="0"/>
              <a:t>’ </a:t>
            </a:r>
            <a:r>
              <a:rPr lang="nb-NO" i="1" dirty="0" err="1"/>
              <a:t>eallu</a:t>
            </a:r>
            <a:r>
              <a:rPr lang="nb-NO" dirty="0"/>
              <a:t> ‘</a:t>
            </a:r>
            <a:r>
              <a:rPr lang="nb-NO" dirty="0" err="1"/>
              <a:t>reindeer</a:t>
            </a:r>
            <a:r>
              <a:rPr lang="nb-NO" dirty="0"/>
              <a:t> herd/</a:t>
            </a:r>
            <a:r>
              <a:rPr lang="nb-NO" dirty="0" err="1"/>
              <a:t>livelihood</a:t>
            </a:r>
            <a:r>
              <a:rPr lang="nb-NO" dirty="0"/>
              <a:t>’</a:t>
            </a:r>
            <a:endParaRPr lang="nb-NO" b="1" dirty="0"/>
          </a:p>
          <a:p>
            <a:pPr marL="0" indent="0">
              <a:buNone/>
            </a:pPr>
            <a:r>
              <a:rPr lang="nb-NO" b="1" dirty="0" err="1"/>
              <a:t>Animals</a:t>
            </a:r>
            <a:r>
              <a:rPr lang="nb-NO" b="1" dirty="0"/>
              <a:t>: </a:t>
            </a:r>
            <a:r>
              <a:rPr lang="nb-NO" i="1" dirty="0" err="1"/>
              <a:t>boazu</a:t>
            </a:r>
            <a:r>
              <a:rPr lang="nb-NO" dirty="0"/>
              <a:t> ‘</a:t>
            </a:r>
            <a:r>
              <a:rPr lang="nb-NO" dirty="0" err="1"/>
              <a:t>reindeer</a:t>
            </a:r>
            <a:r>
              <a:rPr lang="nb-NO" dirty="0"/>
              <a:t>’</a:t>
            </a:r>
            <a:endParaRPr lang="nb-NO" b="1" dirty="0"/>
          </a:p>
          <a:p>
            <a:pPr marL="0" indent="0">
              <a:buNone/>
            </a:pPr>
            <a:endParaRPr lang="nb-NO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2CE38B-A0D9-8344-879A-61AE7260F4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nb-NO" dirty="0"/>
              <a:t>Over 50% </a:t>
            </a:r>
            <a:r>
              <a:rPr lang="nb-NO" dirty="0" err="1"/>
              <a:t>ReflN</a:t>
            </a:r>
            <a:endParaRPr lang="nb-NO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AD60083-9AC6-CA41-91AA-6621944967A7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nb-NO" b="1" dirty="0"/>
              <a:t>Identity: </a:t>
            </a:r>
            <a:r>
              <a:rPr lang="nb-NO" i="1" dirty="0" err="1"/>
              <a:t>vuoigatvuohta</a:t>
            </a:r>
            <a:r>
              <a:rPr lang="nb-NO" i="1" dirty="0"/>
              <a:t> </a:t>
            </a:r>
            <a:r>
              <a:rPr lang="nb-NO" dirty="0"/>
              <a:t>‘right’ </a:t>
            </a:r>
            <a:r>
              <a:rPr lang="nb-NO" i="1" dirty="0" err="1"/>
              <a:t>geatnegasvuohta</a:t>
            </a:r>
            <a:r>
              <a:rPr lang="nb-NO" i="1" dirty="0"/>
              <a:t> </a:t>
            </a:r>
            <a:r>
              <a:rPr lang="nb-NO" dirty="0"/>
              <a:t>‘</a:t>
            </a:r>
            <a:r>
              <a:rPr lang="nb-NO" dirty="0" err="1"/>
              <a:t>duty</a:t>
            </a:r>
            <a:r>
              <a:rPr lang="nb-NO" dirty="0"/>
              <a:t>’ </a:t>
            </a:r>
            <a:r>
              <a:rPr lang="nb-NO" i="1" dirty="0" err="1"/>
              <a:t>eallinahki</a:t>
            </a:r>
            <a:r>
              <a:rPr lang="nb-NO" i="1" dirty="0"/>
              <a:t> </a:t>
            </a:r>
            <a:r>
              <a:rPr lang="nb-NO" dirty="0"/>
              <a:t>‘</a:t>
            </a:r>
            <a:r>
              <a:rPr lang="nb-NO" dirty="0" err="1"/>
              <a:t>lifetime</a:t>
            </a:r>
            <a:r>
              <a:rPr lang="nb-NO" dirty="0"/>
              <a:t>’ </a:t>
            </a:r>
            <a:r>
              <a:rPr lang="nb-NO" i="1" dirty="0" err="1"/>
              <a:t>ruoktu</a:t>
            </a:r>
            <a:r>
              <a:rPr lang="nb-NO" dirty="0"/>
              <a:t> ‘</a:t>
            </a:r>
            <a:r>
              <a:rPr lang="nb-NO" dirty="0" err="1"/>
              <a:t>home</a:t>
            </a:r>
            <a:r>
              <a:rPr lang="nb-NO" dirty="0"/>
              <a:t>’</a:t>
            </a:r>
            <a:endParaRPr lang="nb-NO" b="1" dirty="0"/>
          </a:p>
          <a:p>
            <a:pPr marL="0" indent="0">
              <a:buNone/>
            </a:pPr>
            <a:r>
              <a:rPr lang="nb-NO" b="1" dirty="0" err="1"/>
              <a:t>Livelihood</a:t>
            </a:r>
            <a:r>
              <a:rPr lang="nb-NO" b="1" dirty="0"/>
              <a:t>: </a:t>
            </a:r>
            <a:r>
              <a:rPr lang="nb-NO" i="1" dirty="0" err="1"/>
              <a:t>bargu</a:t>
            </a:r>
            <a:r>
              <a:rPr lang="nb-NO" dirty="0"/>
              <a:t> ‘</a:t>
            </a:r>
            <a:r>
              <a:rPr lang="nb-NO" dirty="0" err="1"/>
              <a:t>work</a:t>
            </a:r>
            <a:r>
              <a:rPr lang="nb-NO" dirty="0"/>
              <a:t>/</a:t>
            </a:r>
            <a:r>
              <a:rPr lang="nb-NO" dirty="0" err="1"/>
              <a:t>job</a:t>
            </a:r>
            <a:r>
              <a:rPr lang="nb-NO" dirty="0"/>
              <a:t>’</a:t>
            </a:r>
            <a:endParaRPr lang="nb-NO" b="1" dirty="0"/>
          </a:p>
          <a:p>
            <a:pPr marL="0" indent="0">
              <a:buNone/>
            </a:pPr>
            <a:r>
              <a:rPr lang="nb-NO" b="1" dirty="0" err="1"/>
              <a:t>Animals</a:t>
            </a:r>
            <a:r>
              <a:rPr lang="nb-NO" b="1" dirty="0"/>
              <a:t>: </a:t>
            </a:r>
            <a:r>
              <a:rPr lang="nb-NO" i="1" dirty="0" err="1"/>
              <a:t>heasta</a:t>
            </a:r>
            <a:r>
              <a:rPr lang="nb-NO" dirty="0"/>
              <a:t> ‘horse’</a:t>
            </a:r>
            <a:endParaRPr lang="nb-NO" b="1" dirty="0"/>
          </a:p>
          <a:p>
            <a:pPr marL="0" indent="0">
              <a:buNone/>
            </a:pPr>
            <a:endParaRPr lang="nb-NO" dirty="0"/>
          </a:p>
        </p:txBody>
      </p:sp>
      <p:pic>
        <p:nvPicPr>
          <p:cNvPr id="8" name="Picture 2" descr="mage result for samer reinsdyr">
            <a:extLst>
              <a:ext uri="{FF2B5EF4-FFF2-40B4-BE49-F238E27FC236}">
                <a16:creationId xmlns:a16="http://schemas.microsoft.com/office/drawing/2014/main" id="{91CE114C-25A7-CE4C-B89E-5CC7C6A3D4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091"/>
          <a:stretch/>
        </p:blipFill>
        <p:spPr bwMode="auto">
          <a:xfrm>
            <a:off x="3286897" y="0"/>
            <a:ext cx="4312508" cy="1452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89088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Conclusions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0299" y="1313387"/>
            <a:ext cx="8002645" cy="3281235"/>
          </a:xfrm>
        </p:spPr>
        <p:txBody>
          <a:bodyPr>
            <a:normAutofit/>
          </a:bodyPr>
          <a:lstStyle/>
          <a:p>
            <a:r>
              <a:rPr lang="en-US" dirty="0"/>
              <a:t>North Saami has two possessive constructions</a:t>
            </a:r>
          </a:p>
          <a:p>
            <a:pPr lvl="1"/>
            <a:r>
              <a:rPr lang="en-US" dirty="0" err="1"/>
              <a:t>NPx</a:t>
            </a:r>
            <a:r>
              <a:rPr lang="en-US" dirty="0"/>
              <a:t> = Noun + Possessive suffix, high morphological complexity</a:t>
            </a:r>
          </a:p>
          <a:p>
            <a:pPr lvl="1"/>
            <a:r>
              <a:rPr lang="en-US" dirty="0" err="1"/>
              <a:t>ReflN</a:t>
            </a:r>
            <a:r>
              <a:rPr lang="en-US" dirty="0"/>
              <a:t> = Genitive Reflexive Pronoun + Noun, compositional without added complexity</a:t>
            </a:r>
          </a:p>
          <a:p>
            <a:r>
              <a:rPr lang="en-US" dirty="0"/>
              <a:t>Simpler </a:t>
            </a:r>
            <a:r>
              <a:rPr lang="en-US" dirty="0" err="1"/>
              <a:t>ReflN</a:t>
            </a:r>
            <a:r>
              <a:rPr lang="en-US" dirty="0"/>
              <a:t> replaces </a:t>
            </a:r>
            <a:r>
              <a:rPr lang="en-US" dirty="0" err="1"/>
              <a:t>NPx</a:t>
            </a:r>
            <a:r>
              <a:rPr lang="en-US" dirty="0"/>
              <a:t> simultaneous with policies that removed Mid Generation speakers from L1 environment during their school years ➔ </a:t>
            </a:r>
            <a:r>
              <a:rPr lang="en-US" b="1" dirty="0"/>
              <a:t>Cog Lx helps document discrimination</a:t>
            </a:r>
          </a:p>
          <a:p>
            <a:r>
              <a:rPr lang="en-US" dirty="0"/>
              <a:t>Possession distinction is emerging with </a:t>
            </a:r>
            <a:r>
              <a:rPr lang="en-US" dirty="0" err="1"/>
              <a:t>NPx</a:t>
            </a:r>
            <a:r>
              <a:rPr lang="en-US" dirty="0"/>
              <a:t> marking </a:t>
            </a:r>
            <a:r>
              <a:rPr lang="en-US" dirty="0" err="1"/>
              <a:t>inalienables</a:t>
            </a:r>
            <a:r>
              <a:rPr lang="en-US" dirty="0"/>
              <a:t>, especially Kin, Products, and culture-specific items ➔ </a:t>
            </a:r>
            <a:r>
              <a:rPr lang="en-US" b="1" dirty="0"/>
              <a:t>N. Sámi contributes to understanding inalienability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05102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4F23A4C-421D-0D4B-968B-A8B54D50FBC1}"/>
              </a:ext>
            </a:extLst>
          </p:cNvPr>
          <p:cNvSpPr txBox="1"/>
          <p:nvPr/>
        </p:nvSpPr>
        <p:spPr>
          <a:xfrm>
            <a:off x="518984" y="247132"/>
            <a:ext cx="7994821" cy="4678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nb-NO" b="1" dirty="0"/>
              <a:t>References</a:t>
            </a:r>
          </a:p>
          <a:p>
            <a:pPr marL="360000" lvl="0" indent="-457200"/>
            <a:r>
              <a:rPr lang="nb-NO" sz="1400" dirty="0"/>
              <a:t>Bally, Charles. [1926] 1996. The </a:t>
            </a:r>
            <a:r>
              <a:rPr lang="nb-NO" sz="1400" dirty="0" err="1"/>
              <a:t>expression</a:t>
            </a:r>
            <a:r>
              <a:rPr lang="nb-NO" sz="1400" dirty="0"/>
              <a:t> </a:t>
            </a:r>
            <a:r>
              <a:rPr lang="nb-NO" sz="1400" dirty="0" err="1"/>
              <a:t>of</a:t>
            </a:r>
            <a:r>
              <a:rPr lang="nb-NO" sz="1400" dirty="0"/>
              <a:t> </a:t>
            </a:r>
            <a:r>
              <a:rPr lang="nb-NO" sz="1400" dirty="0" err="1"/>
              <a:t>concepts</a:t>
            </a:r>
            <a:r>
              <a:rPr lang="nb-NO" sz="1400" dirty="0"/>
              <a:t> </a:t>
            </a:r>
            <a:r>
              <a:rPr lang="nb-NO" sz="1400" dirty="0" err="1"/>
              <a:t>of</a:t>
            </a:r>
            <a:r>
              <a:rPr lang="nb-NO" sz="1400" dirty="0"/>
              <a:t> </a:t>
            </a:r>
            <a:r>
              <a:rPr lang="nb-NO" sz="1400" dirty="0" err="1"/>
              <a:t>the</a:t>
            </a:r>
            <a:r>
              <a:rPr lang="nb-NO" sz="1400" dirty="0"/>
              <a:t> personal </a:t>
            </a:r>
            <a:r>
              <a:rPr lang="nb-NO" sz="1400" dirty="0" err="1"/>
              <a:t>domain</a:t>
            </a:r>
            <a:r>
              <a:rPr lang="nb-NO" sz="1400" dirty="0"/>
              <a:t> and </a:t>
            </a:r>
            <a:r>
              <a:rPr lang="nb-NO" sz="1400" dirty="0" err="1"/>
              <a:t>indivisibility</a:t>
            </a:r>
            <a:r>
              <a:rPr lang="nb-NO" sz="1400" dirty="0"/>
              <a:t> in </a:t>
            </a:r>
            <a:r>
              <a:rPr lang="nb-NO" sz="1400" dirty="0" err="1"/>
              <a:t>Indo</a:t>
            </a:r>
            <a:r>
              <a:rPr lang="nb-NO" sz="1400" dirty="0"/>
              <a:t>-European </a:t>
            </a:r>
            <a:r>
              <a:rPr lang="nb-NO" sz="1400" dirty="0" err="1"/>
              <a:t>languages</a:t>
            </a:r>
            <a:r>
              <a:rPr lang="nb-NO" sz="1400" dirty="0"/>
              <a:t>. In: Hilary </a:t>
            </a:r>
            <a:r>
              <a:rPr lang="nb-NO" sz="1400" dirty="0" err="1"/>
              <a:t>Chappell</a:t>
            </a:r>
            <a:r>
              <a:rPr lang="nb-NO" sz="1400" dirty="0"/>
              <a:t> &amp; William McGregor (ed.) The </a:t>
            </a:r>
            <a:r>
              <a:rPr lang="nb-NO" sz="1400" dirty="0" err="1"/>
              <a:t>Grammar</a:t>
            </a:r>
            <a:r>
              <a:rPr lang="nb-NO" sz="1400" dirty="0"/>
              <a:t> </a:t>
            </a:r>
            <a:r>
              <a:rPr lang="nb-NO" sz="1400" dirty="0" err="1"/>
              <a:t>of</a:t>
            </a:r>
            <a:r>
              <a:rPr lang="nb-NO" sz="1400" dirty="0"/>
              <a:t> </a:t>
            </a:r>
            <a:r>
              <a:rPr lang="nb-NO" sz="1400" dirty="0" err="1"/>
              <a:t>Inalienability</a:t>
            </a:r>
            <a:r>
              <a:rPr lang="nb-NO" sz="1400" dirty="0"/>
              <a:t>. A </a:t>
            </a:r>
            <a:r>
              <a:rPr lang="nb-NO" sz="1400" dirty="0" err="1"/>
              <a:t>Typological</a:t>
            </a:r>
            <a:r>
              <a:rPr lang="nb-NO" sz="1400" dirty="0"/>
              <a:t> </a:t>
            </a:r>
            <a:r>
              <a:rPr lang="nb-NO" sz="1400" dirty="0" err="1"/>
              <a:t>Perspective</a:t>
            </a:r>
            <a:r>
              <a:rPr lang="nb-NO" sz="1400" dirty="0"/>
              <a:t> </a:t>
            </a:r>
            <a:r>
              <a:rPr lang="nb-NO" sz="1400" dirty="0" err="1"/>
              <a:t>on</a:t>
            </a:r>
            <a:r>
              <a:rPr lang="nb-NO" sz="1400" dirty="0"/>
              <a:t> Body Part Terms and </a:t>
            </a:r>
            <a:r>
              <a:rPr lang="nb-NO" sz="1400" dirty="0" err="1"/>
              <a:t>the</a:t>
            </a:r>
            <a:r>
              <a:rPr lang="nb-NO" sz="1400" dirty="0"/>
              <a:t> Part-Whole </a:t>
            </a:r>
            <a:r>
              <a:rPr lang="nb-NO" sz="1400" dirty="0" err="1"/>
              <a:t>Relation</a:t>
            </a:r>
            <a:r>
              <a:rPr lang="nb-NO" sz="1400" dirty="0"/>
              <a:t>. Berlin/New York: </a:t>
            </a:r>
            <a:r>
              <a:rPr lang="nb-NO" sz="1400" dirty="0" err="1"/>
              <a:t>Mouton</a:t>
            </a:r>
            <a:r>
              <a:rPr lang="nb-NO" sz="1400" dirty="0"/>
              <a:t> de </a:t>
            </a:r>
            <a:r>
              <a:rPr lang="nb-NO" sz="1400" dirty="0" err="1"/>
              <a:t>Gruyter</a:t>
            </a:r>
            <a:r>
              <a:rPr lang="nb-NO" sz="1400" dirty="0"/>
              <a:t>, s. 31–61.</a:t>
            </a:r>
          </a:p>
          <a:p>
            <a:pPr marL="360000" lvl="0" indent="-457200"/>
            <a:r>
              <a:rPr lang="nb-NO" sz="1400" dirty="0" err="1"/>
              <a:t>Chappell</a:t>
            </a:r>
            <a:r>
              <a:rPr lang="nb-NO" sz="1400" dirty="0"/>
              <a:t>, H., McGregor, W. 1996. Prolegomena to a </a:t>
            </a:r>
            <a:r>
              <a:rPr lang="nb-NO" sz="1400" dirty="0" err="1"/>
              <a:t>theory</a:t>
            </a:r>
            <a:r>
              <a:rPr lang="nb-NO" sz="1400" dirty="0"/>
              <a:t> </a:t>
            </a:r>
            <a:r>
              <a:rPr lang="nb-NO" sz="1400" dirty="0" err="1"/>
              <a:t>of</a:t>
            </a:r>
            <a:r>
              <a:rPr lang="nb-NO" sz="1400" dirty="0"/>
              <a:t> </a:t>
            </a:r>
            <a:r>
              <a:rPr lang="nb-NO" sz="1400" dirty="0" err="1"/>
              <a:t>inalienability</a:t>
            </a:r>
            <a:r>
              <a:rPr lang="nb-NO" sz="1400" dirty="0"/>
              <a:t>. In: Hilary </a:t>
            </a:r>
            <a:r>
              <a:rPr lang="nb-NO" sz="1400" dirty="0" err="1"/>
              <a:t>Chappell</a:t>
            </a:r>
            <a:r>
              <a:rPr lang="nb-NO" sz="1400" dirty="0"/>
              <a:t> &amp; William McGregor (ed.) The </a:t>
            </a:r>
            <a:r>
              <a:rPr lang="nb-NO" sz="1400" dirty="0" err="1"/>
              <a:t>Grammar</a:t>
            </a:r>
            <a:r>
              <a:rPr lang="nb-NO" sz="1400" dirty="0"/>
              <a:t> </a:t>
            </a:r>
            <a:r>
              <a:rPr lang="nb-NO" sz="1400" dirty="0" err="1"/>
              <a:t>of</a:t>
            </a:r>
            <a:r>
              <a:rPr lang="nb-NO" sz="1400" dirty="0"/>
              <a:t> </a:t>
            </a:r>
            <a:r>
              <a:rPr lang="nb-NO" sz="1400" dirty="0" err="1"/>
              <a:t>Inalienability</a:t>
            </a:r>
            <a:r>
              <a:rPr lang="nb-NO" sz="1400" dirty="0"/>
              <a:t>. A </a:t>
            </a:r>
            <a:r>
              <a:rPr lang="nb-NO" sz="1400" dirty="0" err="1"/>
              <a:t>Typological</a:t>
            </a:r>
            <a:r>
              <a:rPr lang="nb-NO" sz="1400" dirty="0"/>
              <a:t> </a:t>
            </a:r>
            <a:r>
              <a:rPr lang="nb-NO" sz="1400" dirty="0" err="1"/>
              <a:t>Perspective</a:t>
            </a:r>
            <a:r>
              <a:rPr lang="nb-NO" sz="1400" dirty="0"/>
              <a:t> </a:t>
            </a:r>
            <a:r>
              <a:rPr lang="nb-NO" sz="1400" dirty="0" err="1"/>
              <a:t>on</a:t>
            </a:r>
            <a:r>
              <a:rPr lang="nb-NO" sz="1400" dirty="0"/>
              <a:t> Body Part Terms and </a:t>
            </a:r>
            <a:r>
              <a:rPr lang="nb-NO" sz="1400" dirty="0" err="1"/>
              <a:t>the</a:t>
            </a:r>
            <a:r>
              <a:rPr lang="nb-NO" sz="1400" dirty="0"/>
              <a:t> Part-Whole </a:t>
            </a:r>
            <a:r>
              <a:rPr lang="nb-NO" sz="1400" dirty="0" err="1"/>
              <a:t>Relation</a:t>
            </a:r>
            <a:r>
              <a:rPr lang="nb-NO" sz="1400" dirty="0"/>
              <a:t>. Berlin/New York: </a:t>
            </a:r>
            <a:r>
              <a:rPr lang="nb-NO" sz="1400" dirty="0" err="1"/>
              <a:t>Mouton</a:t>
            </a:r>
            <a:r>
              <a:rPr lang="nb-NO" sz="1400" dirty="0"/>
              <a:t> de </a:t>
            </a:r>
            <a:r>
              <a:rPr lang="nb-NO" sz="1400" dirty="0" err="1"/>
              <a:t>Gruyter</a:t>
            </a:r>
            <a:r>
              <a:rPr lang="nb-NO" sz="1400" dirty="0"/>
              <a:t>, s. 3–30.</a:t>
            </a:r>
          </a:p>
          <a:p>
            <a:pPr marL="360000" lvl="0" indent="-457200"/>
            <a:r>
              <a:rPr lang="nb-NO" sz="1400" dirty="0"/>
              <a:t>Croft, William 1990. </a:t>
            </a:r>
            <a:r>
              <a:rPr lang="nb-NO" sz="1400" dirty="0" err="1"/>
              <a:t>Typology</a:t>
            </a:r>
            <a:r>
              <a:rPr lang="nb-NO" sz="1400" dirty="0"/>
              <a:t> and </a:t>
            </a:r>
            <a:r>
              <a:rPr lang="nb-NO" sz="1400" dirty="0" err="1"/>
              <a:t>Universals</a:t>
            </a:r>
            <a:r>
              <a:rPr lang="nb-NO" sz="1400" dirty="0"/>
              <a:t>. Cambridge </a:t>
            </a:r>
            <a:r>
              <a:rPr lang="nb-NO" sz="1400" dirty="0" err="1"/>
              <a:t>University</a:t>
            </a:r>
            <a:r>
              <a:rPr lang="nb-NO" sz="1400" dirty="0"/>
              <a:t> Press.</a:t>
            </a:r>
          </a:p>
          <a:p>
            <a:pPr marL="360000" lvl="0" indent="-457200"/>
            <a:r>
              <a:rPr lang="nb-NO" sz="1400" dirty="0"/>
              <a:t>Dixon, R. M. W. 2009. </a:t>
            </a:r>
            <a:r>
              <a:rPr lang="nb-NO" sz="1400" dirty="0" err="1"/>
              <a:t>Grammatical</a:t>
            </a:r>
            <a:r>
              <a:rPr lang="nb-NO" sz="1400" dirty="0"/>
              <a:t> </a:t>
            </a:r>
            <a:r>
              <a:rPr lang="nb-NO" sz="1400" dirty="0" err="1"/>
              <a:t>Topics</a:t>
            </a:r>
            <a:r>
              <a:rPr lang="nb-NO" sz="1400" dirty="0"/>
              <a:t>, Oxford </a:t>
            </a:r>
            <a:r>
              <a:rPr lang="nb-NO" sz="1400" dirty="0" err="1"/>
              <a:t>University</a:t>
            </a:r>
            <a:r>
              <a:rPr lang="nb-NO" sz="1400" dirty="0"/>
              <a:t> Press.</a:t>
            </a:r>
          </a:p>
          <a:p>
            <a:pPr marL="360000" lvl="0" indent="-457200"/>
            <a:r>
              <a:rPr lang="nb-NO" sz="1400" dirty="0" err="1"/>
              <a:t>Haiman</a:t>
            </a:r>
            <a:r>
              <a:rPr lang="nb-NO" sz="1400" dirty="0"/>
              <a:t>, John. 1983. </a:t>
            </a:r>
            <a:r>
              <a:rPr lang="nb-NO" sz="1400" dirty="0" err="1"/>
              <a:t>Iconic</a:t>
            </a:r>
            <a:r>
              <a:rPr lang="nb-NO" sz="1400" dirty="0"/>
              <a:t> and </a:t>
            </a:r>
            <a:r>
              <a:rPr lang="nb-NO" sz="1400" dirty="0" err="1"/>
              <a:t>economic</a:t>
            </a:r>
            <a:r>
              <a:rPr lang="nb-NO" sz="1400" dirty="0"/>
              <a:t> </a:t>
            </a:r>
            <a:r>
              <a:rPr lang="nb-NO" sz="1400" dirty="0" err="1"/>
              <a:t>motivation</a:t>
            </a:r>
            <a:r>
              <a:rPr lang="nb-NO" sz="1400" dirty="0"/>
              <a:t>. Language 59(4), s. 781–819.</a:t>
            </a:r>
          </a:p>
          <a:p>
            <a:pPr marL="360000" lvl="0" indent="-457200"/>
            <a:r>
              <a:rPr lang="nb-NO" sz="1400" dirty="0" err="1"/>
              <a:t>Haiman</a:t>
            </a:r>
            <a:r>
              <a:rPr lang="nb-NO" sz="1400" dirty="0"/>
              <a:t>, John. 1985. Natural </a:t>
            </a:r>
            <a:r>
              <a:rPr lang="nb-NO" sz="1400" dirty="0" err="1"/>
              <a:t>syntax</a:t>
            </a:r>
            <a:r>
              <a:rPr lang="nb-NO" sz="1400" dirty="0"/>
              <a:t> : </a:t>
            </a:r>
            <a:r>
              <a:rPr lang="nb-NO" sz="1400" dirty="0" err="1"/>
              <a:t>iconicity</a:t>
            </a:r>
            <a:r>
              <a:rPr lang="nb-NO" sz="1400" dirty="0"/>
              <a:t> and </a:t>
            </a:r>
            <a:r>
              <a:rPr lang="nb-NO" sz="1400" dirty="0" err="1"/>
              <a:t>erosion</a:t>
            </a:r>
            <a:r>
              <a:rPr lang="nb-NO" sz="1400" dirty="0"/>
              <a:t>. Cambridge </a:t>
            </a:r>
            <a:r>
              <a:rPr lang="nb-NO" sz="1400" dirty="0" err="1"/>
              <a:t>University</a:t>
            </a:r>
            <a:r>
              <a:rPr lang="nb-NO" sz="1400" dirty="0"/>
              <a:t> Press.</a:t>
            </a:r>
          </a:p>
          <a:p>
            <a:pPr marL="360000" lvl="0" indent="-457200"/>
            <a:r>
              <a:rPr lang="en-US" sz="1400" dirty="0"/>
              <a:t>Heine, Bernd. 1997. </a:t>
            </a:r>
            <a:r>
              <a:rPr lang="en-US" sz="1400" i="1" dirty="0"/>
              <a:t>Possession</a:t>
            </a:r>
            <a:r>
              <a:rPr lang="en-US" sz="1400" dirty="0"/>
              <a:t>. Cambridge: Cambridge University Press.</a:t>
            </a:r>
            <a:endParaRPr lang="nb-NO" sz="1400" dirty="0"/>
          </a:p>
          <a:p>
            <a:pPr marL="360000" lvl="0" indent="-457200"/>
            <a:r>
              <a:rPr lang="nb-NO" sz="1400" dirty="0"/>
              <a:t>Janda, Laura A. &amp; Lene Antonsen. 2016. The </a:t>
            </a:r>
            <a:r>
              <a:rPr lang="nb-NO" sz="1400" dirty="0" err="1"/>
              <a:t>ongoing</a:t>
            </a:r>
            <a:r>
              <a:rPr lang="nb-NO" sz="1400" dirty="0"/>
              <a:t> </a:t>
            </a:r>
            <a:r>
              <a:rPr lang="nb-NO" sz="1400" dirty="0" err="1"/>
              <a:t>eclipse</a:t>
            </a:r>
            <a:r>
              <a:rPr lang="nb-NO" sz="1400" dirty="0"/>
              <a:t> </a:t>
            </a:r>
            <a:r>
              <a:rPr lang="nb-NO" sz="1400" dirty="0" err="1"/>
              <a:t>of</a:t>
            </a:r>
            <a:r>
              <a:rPr lang="nb-NO" sz="1400" dirty="0"/>
              <a:t> possessive </a:t>
            </a:r>
            <a:r>
              <a:rPr lang="nb-NO" sz="1400" dirty="0" err="1"/>
              <a:t>suffixes</a:t>
            </a:r>
            <a:r>
              <a:rPr lang="nb-NO" sz="1400" dirty="0"/>
              <a:t> in North </a:t>
            </a:r>
            <a:r>
              <a:rPr lang="nb-NO" sz="1400" dirty="0" err="1"/>
              <a:t>Saami</a:t>
            </a:r>
            <a:r>
              <a:rPr lang="nb-NO" sz="1400" dirty="0"/>
              <a:t>: A case </a:t>
            </a:r>
            <a:r>
              <a:rPr lang="nb-NO" sz="1400" dirty="0" err="1"/>
              <a:t>study</a:t>
            </a:r>
            <a:r>
              <a:rPr lang="nb-NO" sz="1400" dirty="0"/>
              <a:t> in </a:t>
            </a:r>
            <a:r>
              <a:rPr lang="nb-NO" sz="1400" dirty="0" err="1"/>
              <a:t>reduction</a:t>
            </a:r>
            <a:r>
              <a:rPr lang="nb-NO" sz="1400" dirty="0"/>
              <a:t> </a:t>
            </a:r>
            <a:r>
              <a:rPr lang="nb-NO" sz="1400" dirty="0" err="1"/>
              <a:t>of</a:t>
            </a:r>
            <a:r>
              <a:rPr lang="nb-NO" sz="1400" dirty="0"/>
              <a:t> </a:t>
            </a:r>
            <a:r>
              <a:rPr lang="nb-NO" sz="1400" dirty="0" err="1"/>
              <a:t>morphological</a:t>
            </a:r>
            <a:r>
              <a:rPr lang="nb-NO" sz="1400" dirty="0"/>
              <a:t> </a:t>
            </a:r>
            <a:r>
              <a:rPr lang="nb-NO" sz="1400" dirty="0" err="1"/>
              <a:t>complexity</a:t>
            </a:r>
            <a:r>
              <a:rPr lang="nb-NO" sz="1400" dirty="0"/>
              <a:t>. </a:t>
            </a:r>
            <a:r>
              <a:rPr lang="nb-NO" sz="1400" dirty="0" err="1"/>
              <a:t>Diachronica</a:t>
            </a:r>
            <a:r>
              <a:rPr lang="nb-NO" sz="1400" dirty="0"/>
              <a:t> 33:3, s. 330–366.</a:t>
            </a:r>
          </a:p>
          <a:p>
            <a:pPr marL="360000" lvl="0" indent="-457200"/>
            <a:r>
              <a:rPr lang="nb-NO" sz="1400" dirty="0" err="1"/>
              <a:t>Lévy-Bruhl</a:t>
            </a:r>
            <a:r>
              <a:rPr lang="nb-NO" sz="1400" dirty="0"/>
              <a:t>, L. 1914. </a:t>
            </a:r>
            <a:r>
              <a:rPr lang="nb-NO" sz="1400" dirty="0" err="1"/>
              <a:t>L’expression</a:t>
            </a:r>
            <a:r>
              <a:rPr lang="nb-NO" sz="1400" dirty="0"/>
              <a:t> de la </a:t>
            </a:r>
            <a:r>
              <a:rPr lang="nb-NO" sz="1400" dirty="0" err="1"/>
              <a:t>possession</a:t>
            </a:r>
            <a:r>
              <a:rPr lang="nb-NO" sz="1400" dirty="0"/>
              <a:t> dans les </a:t>
            </a:r>
            <a:r>
              <a:rPr lang="nb-NO" sz="1400" dirty="0" err="1"/>
              <a:t>langues</a:t>
            </a:r>
            <a:r>
              <a:rPr lang="nb-NO" sz="1400" dirty="0"/>
              <a:t> </a:t>
            </a:r>
            <a:r>
              <a:rPr lang="nb-NO" sz="1400" dirty="0" err="1"/>
              <a:t>mélanésiennes</a:t>
            </a:r>
            <a:r>
              <a:rPr lang="nb-NO" sz="1400" dirty="0"/>
              <a:t>. </a:t>
            </a:r>
            <a:r>
              <a:rPr lang="nb-NO" sz="1400" dirty="0" err="1"/>
              <a:t>Mémoires</a:t>
            </a:r>
            <a:r>
              <a:rPr lang="nb-NO" sz="1400" dirty="0"/>
              <a:t> de la </a:t>
            </a:r>
            <a:r>
              <a:rPr lang="nb-NO" sz="1400" dirty="0" err="1"/>
              <a:t>Société</a:t>
            </a:r>
            <a:r>
              <a:rPr lang="nb-NO" sz="1400" dirty="0"/>
              <a:t> de </a:t>
            </a:r>
            <a:r>
              <a:rPr lang="nb-NO" sz="1400" dirty="0" err="1"/>
              <a:t>Linguistique</a:t>
            </a:r>
            <a:r>
              <a:rPr lang="nb-NO" sz="1400" dirty="0"/>
              <a:t> de Paris, 19 (2), s. 96–104.</a:t>
            </a:r>
          </a:p>
          <a:p>
            <a:pPr marL="360000" lvl="0" indent="-457200"/>
            <a:r>
              <a:rPr lang="nb-NO" sz="1400" dirty="0"/>
              <a:t>Nichols, J. 1988. On alienable and </a:t>
            </a:r>
            <a:r>
              <a:rPr lang="nb-NO" sz="1400" dirty="0" err="1"/>
              <a:t>inalienable</a:t>
            </a:r>
            <a:r>
              <a:rPr lang="nb-NO" sz="1400" dirty="0"/>
              <a:t> </a:t>
            </a:r>
            <a:r>
              <a:rPr lang="nb-NO" sz="1400" dirty="0" err="1"/>
              <a:t>possession</a:t>
            </a:r>
            <a:r>
              <a:rPr lang="nb-NO" sz="1400" dirty="0"/>
              <a:t>.  In: W. </a:t>
            </a:r>
            <a:r>
              <a:rPr lang="nb-NO" sz="1400" dirty="0" err="1"/>
              <a:t>Shipley</a:t>
            </a:r>
            <a:r>
              <a:rPr lang="nb-NO" sz="1400" dirty="0"/>
              <a:t> (</a:t>
            </a:r>
            <a:r>
              <a:rPr lang="nb-NO" sz="1400" dirty="0" err="1"/>
              <a:t>doaimm</a:t>
            </a:r>
            <a:r>
              <a:rPr lang="nb-NO" sz="1400" dirty="0"/>
              <a:t>.), </a:t>
            </a:r>
            <a:r>
              <a:rPr lang="nb-NO" sz="1400" i="1" dirty="0"/>
              <a:t>In </a:t>
            </a:r>
            <a:r>
              <a:rPr lang="nb-NO" sz="1400" i="1" dirty="0" err="1"/>
              <a:t>Honor</a:t>
            </a:r>
            <a:r>
              <a:rPr lang="nb-NO" sz="1400" i="1" dirty="0"/>
              <a:t> </a:t>
            </a:r>
            <a:r>
              <a:rPr lang="nb-NO" sz="1400" i="1" dirty="0" err="1"/>
              <a:t>of</a:t>
            </a:r>
            <a:r>
              <a:rPr lang="nb-NO" sz="1400" i="1" dirty="0"/>
              <a:t> Mary Haas: From </a:t>
            </a:r>
            <a:r>
              <a:rPr lang="nb-NO" sz="1400" i="1" dirty="0" err="1"/>
              <a:t>the</a:t>
            </a:r>
            <a:r>
              <a:rPr lang="nb-NO" sz="1400" i="1" dirty="0"/>
              <a:t> Haas Festival Conference </a:t>
            </a:r>
            <a:r>
              <a:rPr lang="nb-NO" sz="1400" i="1" dirty="0" err="1"/>
              <a:t>on</a:t>
            </a:r>
            <a:r>
              <a:rPr lang="nb-NO" sz="1400" i="1" dirty="0"/>
              <a:t> Native American </a:t>
            </a:r>
            <a:r>
              <a:rPr lang="nb-NO" sz="1400" i="1" dirty="0" err="1"/>
              <a:t>Linguistics</a:t>
            </a:r>
            <a:r>
              <a:rPr lang="nb-NO" sz="1400" dirty="0"/>
              <a:t>, 557–610.  Berlin: </a:t>
            </a:r>
            <a:r>
              <a:rPr lang="nb-NO" sz="1400" dirty="0" err="1"/>
              <a:t>Mouton</a:t>
            </a:r>
            <a:r>
              <a:rPr lang="nb-NO" sz="1400" dirty="0"/>
              <a:t> de </a:t>
            </a:r>
            <a:r>
              <a:rPr lang="nb-NO" sz="1400" dirty="0" err="1"/>
              <a:t>Gruyter</a:t>
            </a:r>
            <a:r>
              <a:rPr lang="nb-NO" sz="1400" dirty="0"/>
              <a:t>.</a:t>
            </a:r>
          </a:p>
          <a:p>
            <a:pPr marL="360000" lvl="0" indent="-457200"/>
            <a:r>
              <a:rPr lang="nb-NO" sz="1400" dirty="0"/>
              <a:t>Nichols, J. 1992. </a:t>
            </a:r>
            <a:r>
              <a:rPr lang="en-US" sz="1400" i="1" dirty="0"/>
              <a:t>Linguistic Diversity in Space and Time.</a:t>
            </a:r>
            <a:r>
              <a:rPr lang="en-US" sz="1400" dirty="0"/>
              <a:t>  University of Chicago Press.</a:t>
            </a:r>
            <a:endParaRPr lang="nb-NO" sz="1400" dirty="0"/>
          </a:p>
        </p:txBody>
      </p:sp>
    </p:spTree>
    <p:extLst>
      <p:ext uri="{BB962C8B-B14F-4D97-AF65-F5344CB8AC3E}">
        <p14:creationId xmlns:p14="http://schemas.microsoft.com/office/powerpoint/2010/main" val="28516958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3F4E9-5A66-B246-B3BC-84EAA9CE2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b-NO" sz="3200" b="1" dirty="0" err="1"/>
              <a:t>Overview</a:t>
            </a:r>
            <a:endParaRPr lang="nb-NO" sz="32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793C27-830F-614E-BF37-E5BA87148F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8058150" cy="3263504"/>
          </a:xfrm>
        </p:spPr>
        <p:txBody>
          <a:bodyPr>
            <a:normAutofit/>
          </a:bodyPr>
          <a:lstStyle/>
          <a:p>
            <a:pPr>
              <a:spcAft>
                <a:spcPts val="800"/>
              </a:spcAft>
              <a:buFont typeface="+mj-lt"/>
              <a:buAutoNum type="arabicPeriod"/>
            </a:pPr>
            <a:r>
              <a:rPr lang="nb-NO" sz="2400" b="1" dirty="0"/>
              <a:t> </a:t>
            </a:r>
            <a:r>
              <a:rPr lang="nb-NO" sz="2400" b="1" dirty="0" err="1"/>
              <a:t>About</a:t>
            </a:r>
            <a:r>
              <a:rPr lang="nb-NO" sz="2400" b="1" dirty="0"/>
              <a:t> North </a:t>
            </a:r>
            <a:r>
              <a:rPr lang="nb-NO" sz="2400" b="1" dirty="0" err="1"/>
              <a:t>Sámi</a:t>
            </a:r>
            <a:r>
              <a:rPr lang="nb-NO" sz="2400" b="1" dirty="0"/>
              <a:t> and </a:t>
            </a:r>
            <a:r>
              <a:rPr lang="nb-NO" sz="2400" b="1" dirty="0" err="1"/>
              <a:t>Its</a:t>
            </a:r>
            <a:r>
              <a:rPr lang="nb-NO" sz="2400" b="1" dirty="0"/>
              <a:t> Possessive Constructions</a:t>
            </a:r>
          </a:p>
          <a:p>
            <a:pPr>
              <a:spcAft>
                <a:spcPts val="800"/>
              </a:spcAft>
              <a:buFont typeface="+mj-lt"/>
              <a:buAutoNum type="arabicPeriod"/>
            </a:pPr>
            <a:r>
              <a:rPr lang="en-US" sz="2400" b="1" dirty="0"/>
              <a:t> What Cognitive Linguistics Contributes to Documenting Discrimination </a:t>
            </a:r>
          </a:p>
          <a:p>
            <a:pPr marL="342900" lvl="1" indent="0">
              <a:spcAft>
                <a:spcPts val="800"/>
              </a:spcAft>
              <a:buNone/>
            </a:pPr>
            <a:r>
              <a:rPr lang="en-US" sz="2100" b="1" dirty="0"/>
              <a:t>Longitudinal study of language change</a:t>
            </a:r>
          </a:p>
          <a:p>
            <a:pPr>
              <a:spcAft>
                <a:spcPts val="800"/>
              </a:spcAft>
              <a:buFont typeface="+mj-lt"/>
              <a:buAutoNum type="arabicPeriod"/>
            </a:pPr>
            <a:r>
              <a:rPr lang="en-US" sz="2400" b="1" dirty="0"/>
              <a:t> What North Sámi Contributes to Understanding Possession</a:t>
            </a:r>
          </a:p>
          <a:p>
            <a:pPr marL="342900" lvl="1" indent="0">
              <a:spcAft>
                <a:spcPts val="800"/>
              </a:spcAft>
              <a:buNone/>
            </a:pPr>
            <a:r>
              <a:rPr lang="nb-NO" sz="2100" b="1" dirty="0" err="1"/>
              <a:t>Emergence</a:t>
            </a:r>
            <a:r>
              <a:rPr lang="nb-NO" sz="2100" b="1" dirty="0"/>
              <a:t> </a:t>
            </a:r>
            <a:r>
              <a:rPr lang="nb-NO" sz="2100" b="1" dirty="0" err="1"/>
              <a:t>of</a:t>
            </a:r>
            <a:r>
              <a:rPr lang="nb-NO" sz="2100" b="1" dirty="0"/>
              <a:t> a </a:t>
            </a:r>
            <a:r>
              <a:rPr lang="nb-NO" sz="2100" b="1" dirty="0" err="1"/>
              <a:t>new</a:t>
            </a:r>
            <a:r>
              <a:rPr lang="nb-NO" sz="2100" b="1" dirty="0"/>
              <a:t> </a:t>
            </a:r>
            <a:r>
              <a:rPr lang="en-US" sz="2100" b="1" dirty="0"/>
              <a:t>alienable vs. inalienable distinction</a:t>
            </a:r>
            <a:endParaRPr lang="nb-NO" sz="2100" dirty="0"/>
          </a:p>
        </p:txBody>
      </p:sp>
    </p:spTree>
    <p:extLst>
      <p:ext uri="{BB962C8B-B14F-4D97-AF65-F5344CB8AC3E}">
        <p14:creationId xmlns:p14="http://schemas.microsoft.com/office/powerpoint/2010/main" val="41111158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83C7A-579F-6740-AAF3-2F4EFD06C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nb-NO" sz="2800" b="1" dirty="0" err="1"/>
              <a:t>About</a:t>
            </a:r>
            <a:r>
              <a:rPr lang="nb-NO" sz="2800" b="1" dirty="0"/>
              <a:t> North </a:t>
            </a:r>
            <a:r>
              <a:rPr lang="nb-NO" sz="2800" b="1" dirty="0" err="1"/>
              <a:t>Sámi</a:t>
            </a:r>
            <a:r>
              <a:rPr lang="nb-NO" sz="2800" b="1" dirty="0"/>
              <a:t> and </a:t>
            </a:r>
            <a:r>
              <a:rPr lang="nb-NO" sz="2800" b="1" dirty="0" err="1"/>
              <a:t>Its</a:t>
            </a:r>
            <a:r>
              <a:rPr lang="nb-NO" sz="2800" b="1" dirty="0"/>
              <a:t> </a:t>
            </a:r>
            <a:br>
              <a:rPr lang="nb-NO" sz="2800" b="1" dirty="0"/>
            </a:br>
            <a:r>
              <a:rPr lang="nb-NO" sz="2800" b="1" dirty="0"/>
              <a:t>Possessive Constructions</a:t>
            </a:r>
            <a:endParaRPr lang="nb-NO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F9D072-7B8D-5043-AA82-F33F6D6D72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0300" y="1313387"/>
            <a:ext cx="5545862" cy="35487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nb-NO" sz="2000" b="1" dirty="0"/>
              <a:t>North </a:t>
            </a:r>
            <a:r>
              <a:rPr lang="nb-NO" sz="2000" b="1" dirty="0" err="1"/>
              <a:t>Sámi</a:t>
            </a:r>
            <a:r>
              <a:rPr lang="nb-NO" sz="2000" b="1" dirty="0"/>
              <a:t> </a:t>
            </a:r>
            <a:r>
              <a:rPr lang="nb-NO" sz="2000" dirty="0"/>
              <a:t>is </a:t>
            </a:r>
          </a:p>
          <a:p>
            <a:r>
              <a:rPr lang="nb-NO" sz="2000" dirty="0"/>
              <a:t>a </a:t>
            </a:r>
            <a:r>
              <a:rPr lang="nb-NO" sz="2000" b="1" dirty="0" err="1"/>
              <a:t>Finno-Ugric</a:t>
            </a:r>
            <a:r>
              <a:rPr lang="nb-NO" sz="2000" dirty="0"/>
              <a:t> </a:t>
            </a:r>
            <a:r>
              <a:rPr lang="nb-NO" sz="2000" dirty="0" err="1"/>
              <a:t>language</a:t>
            </a:r>
            <a:r>
              <a:rPr lang="nb-NO" sz="2000" dirty="0"/>
              <a:t> </a:t>
            </a:r>
          </a:p>
          <a:p>
            <a:r>
              <a:rPr lang="nb-NO" sz="2000" dirty="0" err="1"/>
              <a:t>spoken</a:t>
            </a:r>
            <a:r>
              <a:rPr lang="nb-NO" sz="2000" dirty="0"/>
              <a:t> by </a:t>
            </a:r>
            <a:r>
              <a:rPr lang="nb-NO" sz="2000" dirty="0" err="1"/>
              <a:t>about</a:t>
            </a:r>
            <a:r>
              <a:rPr lang="nb-NO" sz="2000" dirty="0"/>
              <a:t> </a:t>
            </a:r>
            <a:r>
              <a:rPr lang="se-NO" sz="2000" b="1" dirty="0"/>
              <a:t>20,000 people </a:t>
            </a:r>
          </a:p>
          <a:p>
            <a:r>
              <a:rPr lang="se-NO" sz="2000" dirty="0"/>
              <a:t>in a region they call </a:t>
            </a:r>
            <a:r>
              <a:rPr lang="se-NO" sz="2000" b="1" dirty="0"/>
              <a:t>Sápmi</a:t>
            </a:r>
            <a:r>
              <a:rPr lang="se-NO" sz="2000" dirty="0"/>
              <a:t> in northern Norway, Sweden, and Finland</a:t>
            </a:r>
          </a:p>
          <a:p>
            <a:pPr marL="0" indent="0">
              <a:buNone/>
            </a:pPr>
            <a:r>
              <a:rPr lang="se-NO" sz="2000" b="1" dirty="0"/>
              <a:t>Discriminatory policies </a:t>
            </a:r>
            <a:r>
              <a:rPr lang="se-NO" sz="2000" dirty="0"/>
              <a:t>in effect in all three countries until late 20th century, unofficial discrimination continues</a:t>
            </a:r>
          </a:p>
          <a:p>
            <a:pPr marL="0" indent="0">
              <a:buNone/>
            </a:pPr>
            <a:r>
              <a:rPr lang="se-NO" sz="2000" b="1" dirty="0"/>
              <a:t>Truth and Reconciliation Commissions </a:t>
            </a:r>
            <a:r>
              <a:rPr lang="se-NO" sz="2000" dirty="0"/>
              <a:t>established in </a:t>
            </a:r>
            <a:r>
              <a:rPr lang="se-NO" sz="2000" b="1" dirty="0"/>
              <a:t>Norway</a:t>
            </a:r>
            <a:r>
              <a:rPr lang="se-NO" sz="2000" dirty="0"/>
              <a:t> and </a:t>
            </a:r>
            <a:r>
              <a:rPr lang="se-NO" sz="2000" b="1" dirty="0"/>
              <a:t>Finland</a:t>
            </a:r>
            <a:r>
              <a:rPr lang="se-NO" sz="2000" dirty="0"/>
              <a:t> in </a:t>
            </a:r>
            <a:r>
              <a:rPr lang="se-NO" sz="2000" b="1" dirty="0"/>
              <a:t>2018</a:t>
            </a:r>
            <a:endParaRPr lang="nb-NO" sz="2000" b="1" dirty="0"/>
          </a:p>
        </p:txBody>
      </p:sp>
      <p:pic>
        <p:nvPicPr>
          <p:cNvPr id="4" name="Picture 2" descr="mage result for sami languages family tree">
            <a:extLst>
              <a:ext uri="{FF2B5EF4-FFF2-40B4-BE49-F238E27FC236}">
                <a16:creationId xmlns:a16="http://schemas.microsoft.com/office/drawing/2014/main" id="{38C7FC6D-216D-714A-9DD7-F4EF1372E2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8787" y="2656949"/>
            <a:ext cx="2755213" cy="2486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mage result for sápmi map">
            <a:extLst>
              <a:ext uri="{FF2B5EF4-FFF2-40B4-BE49-F238E27FC236}">
                <a16:creationId xmlns:a16="http://schemas.microsoft.com/office/drawing/2014/main" id="{BEAC04B8-BAA2-F744-AE57-A174784191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392"/>
          <a:stretch/>
        </p:blipFill>
        <p:spPr bwMode="auto">
          <a:xfrm>
            <a:off x="6388787" y="-15088"/>
            <a:ext cx="2755213" cy="2672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Down Arrow 5">
            <a:extLst>
              <a:ext uri="{FF2B5EF4-FFF2-40B4-BE49-F238E27FC236}">
                <a16:creationId xmlns:a16="http://schemas.microsoft.com/office/drawing/2014/main" id="{CF30F462-2D17-5E49-B32B-9E0349FF04BA}"/>
              </a:ext>
            </a:extLst>
          </p:cNvPr>
          <p:cNvSpPr/>
          <p:nvPr/>
        </p:nvSpPr>
        <p:spPr>
          <a:xfrm rot="1601474">
            <a:off x="7660057" y="2745147"/>
            <a:ext cx="212671" cy="413238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7817159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Facts about the </a:t>
            </a:r>
            <a:r>
              <a:rPr lang="en-US" b="1" dirty="0" err="1"/>
              <a:t>Sámis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Fun Facts</a:t>
            </a:r>
          </a:p>
          <a:p>
            <a:r>
              <a:rPr lang="en-US" dirty="0"/>
              <a:t>Reindeer</a:t>
            </a:r>
          </a:p>
          <a:p>
            <a:r>
              <a:rPr lang="en-US" dirty="0"/>
              <a:t>Skis</a:t>
            </a:r>
          </a:p>
          <a:p>
            <a:r>
              <a:rPr lang="en-US" dirty="0" err="1"/>
              <a:t>Joik</a:t>
            </a:r>
            <a:endParaRPr lang="en-US" dirty="0"/>
          </a:p>
          <a:p>
            <a:r>
              <a:rPr lang="en-US" dirty="0"/>
              <a:t>Colorful Clothing</a:t>
            </a:r>
          </a:p>
          <a:p>
            <a:r>
              <a:rPr lang="en-US" dirty="0"/>
              <a:t>Far North</a:t>
            </a:r>
          </a:p>
          <a:p>
            <a:r>
              <a:rPr lang="en-US" b="1" dirty="0"/>
              <a:t>Morphologically Complex Language</a:t>
            </a:r>
          </a:p>
          <a:p>
            <a:endParaRPr lang="en-US" dirty="0"/>
          </a:p>
        </p:txBody>
      </p:sp>
      <p:pic>
        <p:nvPicPr>
          <p:cNvPr id="7" name="Picture 6" descr="mage result for samer reinsdyr">
            <a:extLst>
              <a:ext uri="{FF2B5EF4-FFF2-40B4-BE49-F238E27FC236}">
                <a16:creationId xmlns:a16="http://schemas.microsoft.com/office/drawing/2014/main" id="{A2F4B176-34B8-8C4D-8542-D5240CF9CA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78" r="12068"/>
          <a:stretch/>
        </p:blipFill>
        <p:spPr bwMode="auto">
          <a:xfrm>
            <a:off x="5014787" y="154772"/>
            <a:ext cx="2217321" cy="2462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mage result for samer på ski">
            <a:extLst>
              <a:ext uri="{FF2B5EF4-FFF2-40B4-BE49-F238E27FC236}">
                <a16:creationId xmlns:a16="http://schemas.microsoft.com/office/drawing/2014/main" id="{D0658409-99E2-3A4E-A28A-6413882AC0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3911" y="-340832"/>
            <a:ext cx="1910089" cy="2957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mage result for Mari boine">
            <a:extLst>
              <a:ext uri="{FF2B5EF4-FFF2-40B4-BE49-F238E27FC236}">
                <a16:creationId xmlns:a16="http://schemas.microsoft.com/office/drawing/2014/main" id="{1BF40335-CFA3-0F40-9EF2-F7EE1C68F2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32" t="7340" r="5469" b="13334"/>
          <a:stretch/>
        </p:blipFill>
        <p:spPr bwMode="auto">
          <a:xfrm>
            <a:off x="5614655" y="2617076"/>
            <a:ext cx="3531148" cy="2526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41825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8465" y="266005"/>
            <a:ext cx="4501412" cy="912695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Morphologically Complex:</a:t>
            </a: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64174799"/>
              </p:ext>
            </p:extLst>
          </p:nvPr>
        </p:nvGraphicFramePr>
        <p:xfrm>
          <a:off x="668465" y="1023680"/>
          <a:ext cx="7947603" cy="18321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492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4920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492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16060">
                <a:tc>
                  <a:txBody>
                    <a:bodyPr/>
                    <a:lstStyle/>
                    <a:p>
                      <a:r>
                        <a:rPr lang="en-US" sz="4000" dirty="0" err="1"/>
                        <a:t>b</a:t>
                      </a:r>
                      <a:r>
                        <a:rPr lang="en-US" sz="4000" dirty="0" err="1">
                          <a:solidFill>
                            <a:srgbClr val="4248FE"/>
                          </a:solidFill>
                        </a:rPr>
                        <a:t>oa</a:t>
                      </a:r>
                      <a:r>
                        <a:rPr lang="en-US" sz="4000" dirty="0" err="1">
                          <a:solidFill>
                            <a:srgbClr val="C00000"/>
                          </a:solidFill>
                        </a:rPr>
                        <a:t>z</a:t>
                      </a:r>
                      <a:r>
                        <a:rPr lang="en-US" sz="4000" dirty="0" err="1">
                          <a:solidFill>
                            <a:srgbClr val="00883F"/>
                          </a:solidFill>
                        </a:rPr>
                        <a:t>u</a:t>
                      </a:r>
                      <a:endParaRPr lang="en-US" sz="4000" dirty="0">
                        <a:solidFill>
                          <a:srgbClr val="00883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000" dirty="0" err="1"/>
                        <a:t>g</a:t>
                      </a:r>
                      <a:r>
                        <a:rPr lang="en-US" sz="4000" dirty="0" err="1">
                          <a:solidFill>
                            <a:srgbClr val="4248FE"/>
                          </a:solidFill>
                        </a:rPr>
                        <a:t>ea</a:t>
                      </a:r>
                      <a:r>
                        <a:rPr lang="en-US" sz="4000" dirty="0" err="1">
                          <a:solidFill>
                            <a:srgbClr val="C00000"/>
                          </a:solidFill>
                        </a:rPr>
                        <a:t>ž</a:t>
                      </a:r>
                      <a:r>
                        <a:rPr lang="en-US" sz="4000" dirty="0" err="1">
                          <a:solidFill>
                            <a:srgbClr val="00883F"/>
                          </a:solidFill>
                        </a:rPr>
                        <a:t>u</a:t>
                      </a:r>
                      <a:r>
                        <a:rPr lang="en-US" sz="4000" dirty="0" err="1"/>
                        <a:t>s</a:t>
                      </a:r>
                      <a:endParaRPr lang="en-US" sz="4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000" dirty="0" err="1"/>
                        <a:t>fea</a:t>
                      </a:r>
                      <a:r>
                        <a:rPr lang="en-US" sz="4000" dirty="0" err="1">
                          <a:solidFill>
                            <a:srgbClr val="C00000"/>
                          </a:solidFill>
                        </a:rPr>
                        <a:t>skk</a:t>
                      </a:r>
                      <a:r>
                        <a:rPr lang="en-US" sz="4000" dirty="0" err="1">
                          <a:solidFill>
                            <a:srgbClr val="00883F"/>
                          </a:solidFill>
                        </a:rPr>
                        <a:t>i</a:t>
                      </a:r>
                      <a:r>
                        <a:rPr lang="en-US" sz="4000" dirty="0" err="1"/>
                        <a:t>r</a:t>
                      </a:r>
                      <a:endParaRPr lang="en-US" sz="4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16060">
                <a:tc>
                  <a:txBody>
                    <a:bodyPr/>
                    <a:lstStyle/>
                    <a:p>
                      <a:r>
                        <a:rPr lang="en-US" sz="4000" dirty="0" err="1"/>
                        <a:t>b</a:t>
                      </a:r>
                      <a:r>
                        <a:rPr lang="en-US" sz="4000" dirty="0" err="1">
                          <a:solidFill>
                            <a:srgbClr val="4248FE"/>
                          </a:solidFill>
                        </a:rPr>
                        <a:t>o</a:t>
                      </a:r>
                      <a:r>
                        <a:rPr lang="en-US" sz="4000" dirty="0" err="1">
                          <a:solidFill>
                            <a:srgbClr val="C00000"/>
                          </a:solidFill>
                        </a:rPr>
                        <a:t>hcc</a:t>
                      </a:r>
                      <a:r>
                        <a:rPr lang="en-US" sz="4000" dirty="0" err="1">
                          <a:solidFill>
                            <a:srgbClr val="00883F"/>
                          </a:solidFill>
                        </a:rPr>
                        <a:t>o</a:t>
                      </a:r>
                      <a:r>
                        <a:rPr lang="en-US" sz="4000" dirty="0" err="1">
                          <a:solidFill>
                            <a:srgbClr val="7030A0"/>
                          </a:solidFill>
                        </a:rPr>
                        <a:t>t</a:t>
                      </a:r>
                      <a:endParaRPr lang="en-US" sz="4000" dirty="0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000" dirty="0" err="1"/>
                        <a:t>g</a:t>
                      </a:r>
                      <a:r>
                        <a:rPr lang="en-US" sz="4000" dirty="0" err="1">
                          <a:solidFill>
                            <a:srgbClr val="4248FE"/>
                          </a:solidFill>
                        </a:rPr>
                        <a:t>e</a:t>
                      </a:r>
                      <a:r>
                        <a:rPr lang="en-US" sz="4000" dirty="0" err="1">
                          <a:solidFill>
                            <a:srgbClr val="C00000"/>
                          </a:solidFill>
                        </a:rPr>
                        <a:t>hč</a:t>
                      </a:r>
                      <a:r>
                        <a:rPr lang="en-US" sz="4000" dirty="0" err="1">
                          <a:solidFill>
                            <a:srgbClr val="00883F"/>
                          </a:solidFill>
                        </a:rPr>
                        <a:t>o</a:t>
                      </a:r>
                      <a:r>
                        <a:rPr lang="en-US" sz="4000" dirty="0" err="1"/>
                        <a:t>s</a:t>
                      </a:r>
                      <a:r>
                        <a:rPr lang="en-US" sz="4000" dirty="0" err="1">
                          <a:solidFill>
                            <a:srgbClr val="7030A0"/>
                          </a:solidFill>
                        </a:rPr>
                        <a:t>a</a:t>
                      </a:r>
                      <a:endParaRPr lang="en-US" sz="4000" dirty="0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000" dirty="0" err="1"/>
                        <a:t>fea</a:t>
                      </a:r>
                      <a:r>
                        <a:rPr lang="en-US" sz="4000" dirty="0" err="1">
                          <a:solidFill>
                            <a:srgbClr val="C00000"/>
                          </a:solidFill>
                        </a:rPr>
                        <a:t>sk</a:t>
                      </a:r>
                      <a:r>
                        <a:rPr lang="en-US" sz="4000" dirty="0" err="1">
                          <a:solidFill>
                            <a:srgbClr val="00883F"/>
                          </a:solidFill>
                        </a:rPr>
                        <a:t>á</a:t>
                      </a:r>
                      <a:r>
                        <a:rPr lang="en-US" sz="4000" dirty="0" err="1"/>
                        <a:t>r</a:t>
                      </a:r>
                      <a:r>
                        <a:rPr lang="en-US" sz="4000" dirty="0" err="1">
                          <a:solidFill>
                            <a:srgbClr val="7030A0"/>
                          </a:solidFill>
                        </a:rPr>
                        <a:t>is</a:t>
                      </a:r>
                      <a:endParaRPr lang="en-US" sz="4000" dirty="0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573209" y="2855800"/>
            <a:ext cx="8042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‘reindeer’ &gt; </a:t>
            </a:r>
            <a:r>
              <a:rPr lang="en-US" dirty="0" err="1">
                <a:latin typeface="Arial" charset="0"/>
                <a:ea typeface="Arial" charset="0"/>
                <a:cs typeface="Arial" charset="0"/>
              </a:rPr>
              <a:t>NomPl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 		‘ending’ &gt; </a:t>
            </a:r>
            <a:r>
              <a:rPr lang="en-US" dirty="0" err="1">
                <a:latin typeface="Arial" charset="0"/>
                <a:ea typeface="Arial" charset="0"/>
                <a:cs typeface="Arial" charset="0"/>
              </a:rPr>
              <a:t>GenSg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 		       ‘entryway’ &gt; </a:t>
            </a:r>
            <a:r>
              <a:rPr lang="en-US" dirty="0" err="1">
                <a:latin typeface="Arial" charset="0"/>
                <a:ea typeface="Arial" charset="0"/>
                <a:cs typeface="Arial" charset="0"/>
              </a:rPr>
              <a:t>LocSg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446134" y="3516351"/>
            <a:ext cx="22721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consonant alternation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42025" y="3516351"/>
            <a:ext cx="15655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4248FE"/>
                </a:solidFill>
              </a:rPr>
              <a:t>diphthong reduction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205661" y="3516350"/>
            <a:ext cx="17179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883F"/>
                </a:solidFill>
              </a:rPr>
              <a:t>vowel alternation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923625" y="3516350"/>
            <a:ext cx="18980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</a:rPr>
              <a:t>case/number ending</a:t>
            </a:r>
          </a:p>
        </p:txBody>
      </p:sp>
    </p:spTree>
    <p:extLst>
      <p:ext uri="{BB962C8B-B14F-4D97-AF65-F5344CB8AC3E}">
        <p14:creationId xmlns:p14="http://schemas.microsoft.com/office/powerpoint/2010/main" val="12040698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98376" y="225156"/>
            <a:ext cx="3952039" cy="912695"/>
          </a:xfrm>
        </p:spPr>
        <p:txBody>
          <a:bodyPr/>
          <a:lstStyle/>
          <a:p>
            <a:r>
              <a:rPr lang="en-US" b="1" dirty="0"/>
              <a:t>Facts about the </a:t>
            </a:r>
            <a:r>
              <a:rPr lang="en-US" b="1" dirty="0" err="1"/>
              <a:t>Sámis</a:t>
            </a:r>
            <a:endParaRPr lang="en-US" b="1" dirty="0"/>
          </a:p>
        </p:txBody>
      </p:sp>
      <p:pic>
        <p:nvPicPr>
          <p:cNvPr id="7" name="Picture 8" descr="xhibition: \&quot;Oaivemozit/galskap/madness\&quot;, 2013">
            <a:extLst>
              <a:ext uri="{FF2B5EF4-FFF2-40B4-BE49-F238E27FC236}">
                <a16:creationId xmlns:a16="http://schemas.microsoft.com/office/drawing/2014/main" id="{7369340C-6EF5-494B-8A29-36300503E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446" y="2312377"/>
            <a:ext cx="4009947" cy="2837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mage result for sameblod">
            <a:extLst>
              <a:ext uri="{FF2B5EF4-FFF2-40B4-BE49-F238E27FC236}">
                <a16:creationId xmlns:a16="http://schemas.microsoft.com/office/drawing/2014/main" id="{456117A0-690B-CD49-893D-8827B4082F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81" r="6084"/>
          <a:stretch/>
        </p:blipFill>
        <p:spPr bwMode="auto">
          <a:xfrm>
            <a:off x="0" y="0"/>
            <a:ext cx="4006501" cy="2312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598376" y="1334378"/>
            <a:ext cx="3710048" cy="3216287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Not So Fun Facts</a:t>
            </a:r>
          </a:p>
          <a:p>
            <a:r>
              <a:rPr lang="en-US" dirty="0"/>
              <a:t>Threats to Reindeer</a:t>
            </a:r>
          </a:p>
          <a:p>
            <a:r>
              <a:rPr lang="en-US" dirty="0"/>
              <a:t>Residential Schools</a:t>
            </a:r>
          </a:p>
          <a:p>
            <a:r>
              <a:rPr lang="en-US" dirty="0"/>
              <a:t>Racism</a:t>
            </a:r>
          </a:p>
          <a:p>
            <a:r>
              <a:rPr lang="en-US" dirty="0"/>
              <a:t>Suicide </a:t>
            </a:r>
          </a:p>
          <a:p>
            <a:r>
              <a:rPr lang="en-US" dirty="0"/>
              <a:t>Climate Change</a:t>
            </a:r>
          </a:p>
          <a:p>
            <a:r>
              <a:rPr lang="en-US" b="1" dirty="0"/>
              <a:t>Threatened Language</a:t>
            </a:r>
          </a:p>
        </p:txBody>
      </p:sp>
    </p:spTree>
    <p:extLst>
      <p:ext uri="{BB962C8B-B14F-4D97-AF65-F5344CB8AC3E}">
        <p14:creationId xmlns:p14="http://schemas.microsoft.com/office/powerpoint/2010/main" val="21152070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Threatened Language</a:t>
            </a:r>
            <a:endParaRPr lang="en-US" b="1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0299" y="1313387"/>
            <a:ext cx="5026506" cy="34520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/>
              <a:t>Heterogeneous</a:t>
            </a:r>
            <a:r>
              <a:rPr lang="en-US" sz="2000" dirty="0"/>
              <a:t> sociolinguistic landscape: </a:t>
            </a:r>
          </a:p>
          <a:p>
            <a:r>
              <a:rPr lang="en-US" sz="2000" dirty="0"/>
              <a:t>some native speakers; some heard or spoke N. Sámi as children, shifted to majority language during school years, later reacquired the language; other people learned the language as adults </a:t>
            </a:r>
          </a:p>
          <a:p>
            <a:pPr marL="0" indent="0">
              <a:buNone/>
            </a:pPr>
            <a:r>
              <a:rPr lang="en-US" sz="2000" dirty="0"/>
              <a:t>Languages exposed to </a:t>
            </a:r>
            <a:r>
              <a:rPr lang="en-US" sz="2000" b="1" dirty="0"/>
              <a:t>contact and adult learners</a:t>
            </a:r>
            <a:r>
              <a:rPr lang="nb-NO" sz="2000" b="1" dirty="0"/>
              <a:t> </a:t>
            </a:r>
            <a:r>
              <a:rPr lang="nb-NO" sz="2000" dirty="0" err="1"/>
              <a:t>tend</a:t>
            </a:r>
            <a:r>
              <a:rPr lang="nb-NO" sz="2000" dirty="0"/>
              <a:t> </a:t>
            </a:r>
            <a:r>
              <a:rPr lang="nb-NO" sz="2000" dirty="0" err="1"/>
              <a:t>toward</a:t>
            </a:r>
            <a:r>
              <a:rPr lang="nb-NO" sz="2000" dirty="0"/>
              <a:t> </a:t>
            </a:r>
            <a:r>
              <a:rPr lang="en-US" sz="2000" b="1" dirty="0"/>
              <a:t>morphological simplification</a:t>
            </a:r>
            <a:r>
              <a:rPr lang="en-US" sz="2000" dirty="0"/>
              <a:t>, favoring analytic constructions</a:t>
            </a:r>
            <a:r>
              <a:rPr lang="nb-NO" sz="2000" dirty="0"/>
              <a:t> </a:t>
            </a:r>
            <a:r>
              <a:rPr lang="nb-NO" sz="1900" dirty="0"/>
              <a:t>(</a:t>
            </a:r>
            <a:r>
              <a:rPr lang="en-US" sz="1900" dirty="0"/>
              <a:t>Trudgill 2002, and McWhorter 2007 &amp; 2011,</a:t>
            </a:r>
            <a:r>
              <a:rPr lang="nb-NO" sz="1900" dirty="0"/>
              <a:t> </a:t>
            </a:r>
            <a:r>
              <a:rPr lang="en-US" sz="1900" dirty="0"/>
              <a:t>Bentz &amp; Winter 2013</a:t>
            </a:r>
            <a:r>
              <a:rPr lang="nb-NO" sz="1900" dirty="0"/>
              <a:t>)</a:t>
            </a:r>
            <a:endParaRPr lang="en-US" sz="1900" dirty="0"/>
          </a:p>
          <a:p>
            <a:endParaRPr lang="en-US" dirty="0"/>
          </a:p>
        </p:txBody>
      </p:sp>
      <p:pic>
        <p:nvPicPr>
          <p:cNvPr id="15362" name="Picture 2" descr="mage result for aili keskitalo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07" r="18465"/>
          <a:stretch/>
        </p:blipFill>
        <p:spPr bwMode="auto">
          <a:xfrm>
            <a:off x="5696804" y="1208189"/>
            <a:ext cx="3447195" cy="3114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90879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ossessive affixes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1"/>
          <a:stretch/>
        </p:blipFill>
        <p:spPr>
          <a:xfrm>
            <a:off x="1310640" y="1503045"/>
            <a:ext cx="6507480" cy="3441538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b="1" dirty="0"/>
              <a:t>WALS </a:t>
            </a:r>
            <a:r>
              <a:rPr lang="nb-NO" b="1" dirty="0" err="1"/>
              <a:t>Feature</a:t>
            </a:r>
            <a:r>
              <a:rPr lang="nb-NO" b="1" dirty="0"/>
              <a:t> 57a: Possessive </a:t>
            </a:r>
            <a:r>
              <a:rPr lang="nb-NO" b="1" dirty="0" err="1"/>
              <a:t>affixes</a:t>
            </a:r>
            <a:endParaRPr lang="nb-NO" b="1" dirty="0"/>
          </a:p>
        </p:txBody>
      </p:sp>
      <p:sp>
        <p:nvSpPr>
          <p:cNvPr id="6" name="Down Arrow 5"/>
          <p:cNvSpPr/>
          <p:nvPr/>
        </p:nvSpPr>
        <p:spPr>
          <a:xfrm>
            <a:off x="1950720" y="1264920"/>
            <a:ext cx="274320" cy="426720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1350"/>
          </a:p>
        </p:txBody>
      </p:sp>
      <p:sp>
        <p:nvSpPr>
          <p:cNvPr id="7" name="TextBox 6"/>
          <p:cNvSpPr txBox="1"/>
          <p:nvPr/>
        </p:nvSpPr>
        <p:spPr>
          <a:xfrm>
            <a:off x="2118360" y="1264920"/>
            <a:ext cx="97815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1350" dirty="0"/>
              <a:t>North </a:t>
            </a:r>
            <a:r>
              <a:rPr lang="nb-NO" sz="1350" dirty="0" err="1"/>
              <a:t>Sámi</a:t>
            </a:r>
            <a:endParaRPr lang="nb-NO" sz="1350" dirty="0"/>
          </a:p>
        </p:txBody>
      </p:sp>
    </p:spTree>
    <p:extLst>
      <p:ext uri="{BB962C8B-B14F-4D97-AF65-F5344CB8AC3E}">
        <p14:creationId xmlns:p14="http://schemas.microsoft.com/office/powerpoint/2010/main" val="11316553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3515</TotalTime>
  <Words>1619</Words>
  <Application>Microsoft Macintosh PowerPoint</Application>
  <PresentationFormat>On-screen Show (16:9)</PresentationFormat>
  <Paragraphs>268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1" baseType="lpstr">
      <vt:lpstr>ＭＳ 明朝</vt:lpstr>
      <vt:lpstr>Arial</vt:lpstr>
      <vt:lpstr>Calibri</vt:lpstr>
      <vt:lpstr>Calibri Light</vt:lpstr>
      <vt:lpstr>Cambria</vt:lpstr>
      <vt:lpstr>Open Sans</vt:lpstr>
      <vt:lpstr>Times New Roman</vt:lpstr>
      <vt:lpstr>Office Theme</vt:lpstr>
      <vt:lpstr>North Sámi Possessive Constructions in the Era of Truth and Reconciliation </vt:lpstr>
      <vt:lpstr>Our Study of North Sámi Possessive Constructions...</vt:lpstr>
      <vt:lpstr>Overview</vt:lpstr>
      <vt:lpstr>About North Sámi and Its  Possessive Constructions</vt:lpstr>
      <vt:lpstr>Facts about the Sámis</vt:lpstr>
      <vt:lpstr>Morphologically Complex:</vt:lpstr>
      <vt:lpstr>Facts about the Sámis</vt:lpstr>
      <vt:lpstr>Threatened Language</vt:lpstr>
      <vt:lpstr>WALS Feature 57a: Possessive affixes</vt:lpstr>
      <vt:lpstr>North Sámi Possessive Constructions: NPx and ReflN</vt:lpstr>
      <vt:lpstr>ReflN components = reflexive Genitive pronoun + noun inflection </vt:lpstr>
      <vt:lpstr>PowerPoint Presentation</vt:lpstr>
      <vt:lpstr>Two Datasets</vt:lpstr>
      <vt:lpstr>What Cognitive Linguistics Contributes to Documenting Discrimination </vt:lpstr>
      <vt:lpstr>PowerPoint Presentation</vt:lpstr>
      <vt:lpstr>What North Sámi Contributes to Understanding Possession </vt:lpstr>
      <vt:lpstr>New Possession Distinction: ReflN for Alienable vs. NPx for Inalienable</vt:lpstr>
      <vt:lpstr>Semantics of Alienable vs. Inalienable Possession</vt:lpstr>
      <vt:lpstr>Kin and Body Parts</vt:lpstr>
      <vt:lpstr>Products</vt:lpstr>
      <vt:lpstr>Other Cuture-Specific Items</vt:lpstr>
      <vt:lpstr>Conclusions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Why our language textbooks are like overstuffed suitcases </dc:title>
  <dc:creator>Microsoft Office User</dc:creator>
  <cp:lastModifiedBy>Laura A Janda</cp:lastModifiedBy>
  <cp:revision>164</cp:revision>
  <cp:lastPrinted>2018-01-31T15:55:54Z</cp:lastPrinted>
  <dcterms:created xsi:type="dcterms:W3CDTF">2017-10-19T18:34:55Z</dcterms:created>
  <dcterms:modified xsi:type="dcterms:W3CDTF">2019-06-27T13:06:34Z</dcterms:modified>
</cp:coreProperties>
</file>